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" ContentType="image/tiff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15"/>
  </p:handoutMasterIdLst>
  <p:sldIdLst>
    <p:sldId id="256" r:id="rId2"/>
    <p:sldId id="262" r:id="rId3"/>
    <p:sldId id="265" r:id="rId4"/>
    <p:sldId id="264" r:id="rId5"/>
    <p:sldId id="263" r:id="rId6"/>
    <p:sldId id="269" r:id="rId7"/>
    <p:sldId id="266" r:id="rId8"/>
    <p:sldId id="268" r:id="rId9"/>
    <p:sldId id="270" r:id="rId10"/>
    <p:sldId id="271" r:id="rId11"/>
    <p:sldId id="272" r:id="rId12"/>
    <p:sldId id="273" r:id="rId13"/>
    <p:sldId id="260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80000"/>
    <a:srgbClr val="B720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246" autoAdjust="0"/>
  </p:normalViewPr>
  <p:slideViewPr>
    <p:cSldViewPr snapToGrid="0">
      <p:cViewPr varScale="1">
        <p:scale>
          <a:sx n="102" d="100"/>
          <a:sy n="102" d="100"/>
        </p:scale>
        <p:origin x="89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7.wmf"/><Relationship Id="rId1" Type="http://schemas.openxmlformats.org/officeDocument/2006/relationships/image" Target="../media/image16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23.wmf"/><Relationship Id="rId2" Type="http://schemas.openxmlformats.org/officeDocument/2006/relationships/image" Target="../media/image22.wmf"/><Relationship Id="rId1" Type="http://schemas.openxmlformats.org/officeDocument/2006/relationships/image" Target="../media/image21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F1B87B-3DE1-4612-A2C5-CA268660EA18}" type="datetimeFigureOut">
              <a:rPr lang="uk-UA" smtClean="0"/>
              <a:t>15.09.2023</a:t>
            </a:fld>
            <a:endParaRPr lang="uk-UA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D7E9E4-9DAD-44FC-9163-79F28EA5422B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8173307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D2797C-B77B-481B-95BA-9DC1FB25B4C4}" type="datetimeFigureOut">
              <a:rPr lang="en-US" smtClean="0"/>
              <a:t>9/15/2023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9E506-3E0D-496A-9281-D2C387801C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2935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D2797C-B77B-481B-95BA-9DC1FB25B4C4}" type="datetimeFigureOut">
              <a:rPr lang="en-US" smtClean="0"/>
              <a:t>9/15/2023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9E506-3E0D-496A-9281-D2C387801C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7488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D2797C-B77B-481B-95BA-9DC1FB25B4C4}" type="datetimeFigureOut">
              <a:rPr lang="en-US" smtClean="0"/>
              <a:t>9/15/2023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9E506-3E0D-496A-9281-D2C387801C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2704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D2797C-B77B-481B-95BA-9DC1FB25B4C4}" type="datetimeFigureOut">
              <a:rPr lang="en-US" smtClean="0"/>
              <a:t>9/15/2023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9E506-3E0D-496A-9281-D2C387801C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6109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D2797C-B77B-481B-95BA-9DC1FB25B4C4}" type="datetimeFigureOut">
              <a:rPr lang="en-US" smtClean="0"/>
              <a:t>9/15/2023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9E506-3E0D-496A-9281-D2C387801C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8745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D2797C-B77B-481B-95BA-9DC1FB25B4C4}" type="datetimeFigureOut">
              <a:rPr lang="en-US" smtClean="0"/>
              <a:t>9/15/2023</a:t>
            </a:fld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9E506-3E0D-496A-9281-D2C387801C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2251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D2797C-B77B-481B-95BA-9DC1FB25B4C4}" type="datetimeFigureOut">
              <a:rPr lang="en-US" smtClean="0"/>
              <a:t>9/15/2023</a:t>
            </a:fld>
            <a:endParaRPr lang="en-US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9E506-3E0D-496A-9281-D2C387801C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9909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D2797C-B77B-481B-95BA-9DC1FB25B4C4}" type="datetimeFigureOut">
              <a:rPr lang="en-US" smtClean="0"/>
              <a:t>9/15/2023</a:t>
            </a:fld>
            <a:endParaRPr lang="en-US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9E506-3E0D-496A-9281-D2C387801C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7221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D2797C-B77B-481B-95BA-9DC1FB25B4C4}" type="datetimeFigureOut">
              <a:rPr lang="en-US" smtClean="0"/>
              <a:t>9/15/2023</a:t>
            </a:fld>
            <a:endParaRPr lang="en-US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9E506-3E0D-496A-9281-D2C387801C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1080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D2797C-B77B-481B-95BA-9DC1FB25B4C4}" type="datetimeFigureOut">
              <a:rPr lang="en-US" smtClean="0"/>
              <a:t>9/15/2023</a:t>
            </a:fld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9E506-3E0D-496A-9281-D2C387801C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6435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D2797C-B77B-481B-95BA-9DC1FB25B4C4}" type="datetimeFigureOut">
              <a:rPr lang="en-US" smtClean="0"/>
              <a:t>9/15/2023</a:t>
            </a:fld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9E506-3E0D-496A-9281-D2C387801C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650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D2797C-B77B-481B-95BA-9DC1FB25B4C4}" type="datetimeFigureOut">
              <a:rPr lang="en-US" smtClean="0"/>
              <a:t>9/15/2023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49E506-3E0D-496A-9281-D2C387801C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55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20.png"/><Relationship Id="rId4" Type="http://schemas.openxmlformats.org/officeDocument/2006/relationships/image" Target="../media/image19.e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wmf"/><Relationship Id="rId3" Type="http://schemas.openxmlformats.org/officeDocument/2006/relationships/oleObject" Target="../embeddings/oleObject5.bin"/><Relationship Id="rId7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22.w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21.w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t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7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16.w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18.wm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BBA98314-F48A-4708-B70E-1040B940066B}"/>
              </a:ext>
            </a:extLst>
          </p:cNvPr>
          <p:cNvSpPr/>
          <p:nvPr/>
        </p:nvSpPr>
        <p:spPr>
          <a:xfrm>
            <a:off x="-317369" y="6468085"/>
            <a:ext cx="8235884" cy="3899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kern="100" dirty="0">
                <a:solidFill>
                  <a:srgbClr val="000000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Arial Rounded MT Bold" panose="020F07040305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1st Workshop</a:t>
            </a:r>
            <a:r>
              <a:rPr lang="uk-UA" kern="100" dirty="0">
                <a:solidFill>
                  <a:srgbClr val="000000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Arial Rounded MT Bold" panose="020F07040305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b="1" kern="100" dirty="0">
                <a:solidFill>
                  <a:srgbClr val="000000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Arial Rounded MT Bold" panose="020F07040305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Green Energy Technologies for the Future</a:t>
            </a:r>
            <a:endParaRPr lang="en-US" sz="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AB7CE120-2EAE-404C-ADE8-99E90CE87BD9}"/>
              </a:ext>
            </a:extLst>
          </p:cNvPr>
          <p:cNvSpPr/>
          <p:nvPr/>
        </p:nvSpPr>
        <p:spPr>
          <a:xfrm>
            <a:off x="2670927" y="2759682"/>
            <a:ext cx="7283777" cy="13386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400" b="1" kern="100" dirty="0">
                <a:latin typeface="Arial Rounded MT Bold" panose="020F07040305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Solar cell materials: </a:t>
            </a:r>
            <a:endParaRPr lang="uk-UA" sz="2400" b="1" kern="100" dirty="0">
              <a:latin typeface="Arial Rounded MT Bold" panose="020F07040305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400" b="1" kern="100" dirty="0">
                <a:latin typeface="Arial Rounded MT Bold" panose="020F07040305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simulation, optical and photoelectric characterization </a:t>
            </a:r>
            <a:endParaRPr lang="en-US" sz="24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B1951BF0-A1D4-455B-A888-78E9D794E223}"/>
              </a:ext>
            </a:extLst>
          </p:cNvPr>
          <p:cNvSpPr/>
          <p:nvPr/>
        </p:nvSpPr>
        <p:spPr>
          <a:xfrm>
            <a:off x="857839" y="4403154"/>
            <a:ext cx="10774837" cy="15604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spcAft>
                <a:spcPts val="0"/>
              </a:spcAft>
            </a:pPr>
            <a:r>
              <a:rPr lang="en-US" b="1" kern="100" dirty="0">
                <a:latin typeface="Arial Rounded MT Bold" panose="020F07040305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Prof. Serhiy KONDRATENKO</a:t>
            </a:r>
            <a:r>
              <a:rPr lang="en-US" b="1" i="1" kern="100" dirty="0">
                <a:latin typeface="Arial Rounded MT Bold" panose="020F07040305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uk-UA" b="1" i="1" kern="100" dirty="0">
              <a:latin typeface="Arial Rounded MT Bold" panose="020F07040305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15000"/>
              </a:lnSpc>
              <a:spcAft>
                <a:spcPts val="0"/>
              </a:spcAft>
            </a:pPr>
            <a:r>
              <a:rPr lang="en-US" i="1" kern="100" dirty="0">
                <a:latin typeface="Arial Rounded MT Bold" panose="020F07040305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Department of Optics, Faculty of Physics, Taras Shevchenko National University of Kyiv</a:t>
            </a:r>
            <a:endParaRPr lang="en-US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uk-UA" b="1" i="1" dirty="0">
              <a:latin typeface="Arial Rounded MT Bold" panose="020F07040305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b="1" dirty="0">
                <a:latin typeface="Arial Rounded MT Bold" panose="020F07040305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Prof. Oleg OLYKH</a:t>
            </a:r>
            <a:r>
              <a:rPr lang="en-US" b="1" i="1" dirty="0">
                <a:latin typeface="Arial Rounded MT Bold" panose="020F07040305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uk-UA" b="1" i="1" dirty="0">
              <a:latin typeface="Arial Rounded MT Bold" panose="020F07040305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i="1" dirty="0">
                <a:latin typeface="Arial Rounded MT Bold" panose="020F07040305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General Physics Department, Faculty of Physics, Taras Shevchenko National University of Kyiv)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5238633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B2321992-52A4-40AF-924D-C51DDB885B68}"/>
              </a:ext>
            </a:extLst>
          </p:cNvPr>
          <p:cNvSpPr/>
          <p:nvPr/>
        </p:nvSpPr>
        <p:spPr>
          <a:xfrm>
            <a:off x="-326796" y="6534074"/>
            <a:ext cx="8235884" cy="3899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kern="100" dirty="0">
                <a:solidFill>
                  <a:srgbClr val="000000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Arial Rounded MT Bold" panose="020F07040305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1st Workshop</a:t>
            </a:r>
            <a:r>
              <a:rPr lang="uk-UA" kern="100" dirty="0">
                <a:solidFill>
                  <a:srgbClr val="000000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Arial Rounded MT Bold" panose="020F07040305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b="1" kern="100" dirty="0">
                <a:solidFill>
                  <a:srgbClr val="000000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Arial Rounded MT Bold" panose="020F07040305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Green Energy Technologies for the Future</a:t>
            </a:r>
            <a:endParaRPr lang="en-US" sz="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6A3288A7-0088-4C55-8FD5-DDCE653B9A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uk-UA"/>
          </a:p>
        </p:txBody>
      </p:sp>
      <p:graphicFrame>
        <p:nvGraphicFramePr>
          <p:cNvPr id="6" name="Об'єкт 3">
            <a:extLst>
              <a:ext uri="{FF2B5EF4-FFF2-40B4-BE49-F238E27FC236}">
                <a16:creationId xmlns:a16="http://schemas.microsoft.com/office/drawing/2014/main" id="{308B02A1-B8B9-4E65-AB27-2F261B34195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4852992"/>
              </p:ext>
            </p:extLst>
          </p:nvPr>
        </p:nvGraphicFramePr>
        <p:xfrm>
          <a:off x="194347" y="2876219"/>
          <a:ext cx="4170503" cy="31841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5" name="Graph" r:id="rId3" imgW="1102468" imgH="842180" progId="Origin95.Graph">
                  <p:embed/>
                </p:oleObj>
              </mc:Choice>
              <mc:Fallback>
                <p:oleObj name="Graph" r:id="rId3" imgW="1102468" imgH="842180" progId="Origin95.Graph">
                  <p:embed/>
                  <p:pic>
                    <p:nvPicPr>
                      <p:cNvPr id="4" name="Об'єкт 3">
                        <a:extLst>
                          <a:ext uri="{FF2B5EF4-FFF2-40B4-BE49-F238E27FC236}">
                            <a16:creationId xmlns:a16="http://schemas.microsoft.com/office/drawing/2014/main" id="{2E615581-6239-45FE-994E-F5B6A46532F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4347" y="2876219"/>
                        <a:ext cx="4170503" cy="318417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4">
            <a:extLst>
              <a:ext uri="{FF2B5EF4-FFF2-40B4-BE49-F238E27FC236}">
                <a16:creationId xmlns:a16="http://schemas.microsoft.com/office/drawing/2014/main" id="{CC539AD6-50C9-4279-A7E0-4A912D1A654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572" b="5044"/>
          <a:stretch/>
        </p:blipFill>
        <p:spPr>
          <a:xfrm>
            <a:off x="4718417" y="1529093"/>
            <a:ext cx="7417119" cy="463603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984D7B1-67C2-44B4-BBA7-6876952C520D}"/>
              </a:ext>
            </a:extLst>
          </p:cNvPr>
          <p:cNvSpPr txBox="1"/>
          <p:nvPr/>
        </p:nvSpPr>
        <p:spPr>
          <a:xfrm>
            <a:off x="747986" y="407754"/>
            <a:ext cx="1016812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297363">
              <a:spcBef>
                <a:spcPct val="20000"/>
              </a:spcBef>
              <a:tabLst>
                <a:tab pos="16222663" algn="l"/>
                <a:tab pos="26822400" algn="l"/>
              </a:tabLst>
            </a:pPr>
            <a:r>
              <a:rPr lang="en-US" altLang="ru-RU" sz="2400" b="1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J-V measurements and simulations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5B1A2A3-17F1-4E31-9626-438553367D18}"/>
              </a:ext>
            </a:extLst>
          </p:cNvPr>
          <p:cNvSpPr txBox="1"/>
          <p:nvPr/>
        </p:nvSpPr>
        <p:spPr>
          <a:xfrm>
            <a:off x="5332723" y="2713039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2/3 Diode </a:t>
            </a:r>
            <a:r>
              <a:rPr lang="en-US" sz="18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Fit</a:t>
            </a:r>
            <a:endParaRPr lang="uk-UA" sz="18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C589897-715C-420D-B50A-69E204F264D4}"/>
              </a:ext>
            </a:extLst>
          </p:cNvPr>
          <p:cNvSpPr txBox="1"/>
          <p:nvPr/>
        </p:nvSpPr>
        <p:spPr>
          <a:xfrm>
            <a:off x="307469" y="773354"/>
            <a:ext cx="590165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Performing of the solar cell parameters simulations </a:t>
            </a:r>
            <a:r>
              <a:rPr lang="en-GB" sz="20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:</a:t>
            </a:r>
            <a:endParaRPr lang="en-US" sz="20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Open-circuit voltage, and 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short-circuit current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Power conversion efficiency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J-V and energy structure simulations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Serial resistance and fill factors</a:t>
            </a:r>
            <a:endParaRPr lang="en-US" sz="20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Parasitic shunt resistance 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sz="20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8971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B2321992-52A4-40AF-924D-C51DDB885B68}"/>
              </a:ext>
            </a:extLst>
          </p:cNvPr>
          <p:cNvSpPr/>
          <p:nvPr/>
        </p:nvSpPr>
        <p:spPr>
          <a:xfrm>
            <a:off x="-326796" y="6534074"/>
            <a:ext cx="8235884" cy="3899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kern="100" dirty="0">
                <a:solidFill>
                  <a:srgbClr val="000000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Arial Rounded MT Bold" panose="020F07040305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1st Workshop</a:t>
            </a:r>
            <a:r>
              <a:rPr lang="uk-UA" kern="100" dirty="0">
                <a:solidFill>
                  <a:srgbClr val="000000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Arial Rounded MT Bold" panose="020F07040305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b="1" kern="100" dirty="0">
                <a:solidFill>
                  <a:srgbClr val="000000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Arial Rounded MT Bold" panose="020F07040305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Green Energy Technologies for the Future</a:t>
            </a:r>
            <a:endParaRPr lang="en-US" sz="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8F098A7D-CC96-4F25-8178-8EA1A03007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03778" y="1858371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uk-UA" altLang="uk-UA" sz="1800">
              <a:latin typeface="Arial" panose="020B0604020202020204" pitchFamily="34" charset="0"/>
            </a:endParaRP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104FEAD2-649C-412A-AA17-BE61E0069A3F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3392865" y="1448002"/>
            <a:ext cx="716597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uk-UA" altLang="uk-UA" sz="1800">
              <a:latin typeface="Arial" panose="020B0604020202020204" pitchFamily="34" charset="0"/>
            </a:endParaRPr>
          </a:p>
        </p:txBody>
      </p:sp>
      <p:sp>
        <p:nvSpPr>
          <p:cNvPr id="7" name="Rectangle 11">
            <a:extLst>
              <a:ext uri="{FF2B5EF4-FFF2-40B4-BE49-F238E27FC236}">
                <a16:creationId xmlns:a16="http://schemas.microsoft.com/office/drawing/2014/main" id="{83D4ADA1-4764-4D4B-9282-1456CF2607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83715" y="2245721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uk-UA" altLang="ru-RU" sz="1800">
              <a:latin typeface="Arial" panose="020B0604020202020204" pitchFamily="34" charset="0"/>
            </a:endParaRPr>
          </a:p>
        </p:txBody>
      </p:sp>
      <p:grpSp>
        <p:nvGrpSpPr>
          <p:cNvPr id="8" name="Групувати 11">
            <a:extLst>
              <a:ext uri="{FF2B5EF4-FFF2-40B4-BE49-F238E27FC236}">
                <a16:creationId xmlns:a16="http://schemas.microsoft.com/office/drawing/2014/main" id="{CEB2E103-4C65-40D0-B5C6-8A27CF13E357}"/>
              </a:ext>
            </a:extLst>
          </p:cNvPr>
          <p:cNvGrpSpPr>
            <a:grpSpLocks/>
          </p:cNvGrpSpPr>
          <p:nvPr/>
        </p:nvGrpSpPr>
        <p:grpSpPr bwMode="auto">
          <a:xfrm>
            <a:off x="6375777" y="1442963"/>
            <a:ext cx="3562350" cy="4992687"/>
            <a:chOff x="5040313" y="1315881"/>
            <a:chExt cx="3562438" cy="4993439"/>
          </a:xfrm>
        </p:grpSpPr>
        <p:graphicFrame>
          <p:nvGraphicFramePr>
            <p:cNvPr id="9" name="Об'єкт 2">
              <a:extLst>
                <a:ext uri="{FF2B5EF4-FFF2-40B4-BE49-F238E27FC236}">
                  <a16:creationId xmlns:a16="http://schemas.microsoft.com/office/drawing/2014/main" id="{9A160FDD-D452-486B-828B-71D9B777EFA1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5040313" y="1315881"/>
            <a:ext cx="3562438" cy="499343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95" name="Graph" r:id="rId3" imgW="1439875" imgH="2016557" progId="Origin50.Graph">
                    <p:embed/>
                  </p:oleObj>
                </mc:Choice>
                <mc:Fallback>
                  <p:oleObj name="Graph" r:id="rId3" imgW="1439875" imgH="2016557" progId="Origin50.Graph">
                    <p:embed/>
                    <p:pic>
                      <p:nvPicPr>
                        <p:cNvPr id="7188" name="Об'єкт 2">
                          <a:extLst>
                            <a:ext uri="{FF2B5EF4-FFF2-40B4-BE49-F238E27FC236}">
                              <a16:creationId xmlns:a16="http://schemas.microsoft.com/office/drawing/2014/main" id="{DC45ED05-1D8B-44B6-B57D-F9AF163E593B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040313" y="1315881"/>
                          <a:ext cx="3562438" cy="499343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" name="Овал 9">
              <a:extLst>
                <a:ext uri="{FF2B5EF4-FFF2-40B4-BE49-F238E27FC236}">
                  <a16:creationId xmlns:a16="http://schemas.microsoft.com/office/drawing/2014/main" id="{1F66204B-489E-4FA1-B7C6-65804A08C8B8}"/>
                </a:ext>
              </a:extLst>
            </p:cNvPr>
            <p:cNvSpPr/>
            <p:nvPr/>
          </p:nvSpPr>
          <p:spPr>
            <a:xfrm>
              <a:off x="6923135" y="4691414"/>
              <a:ext cx="107953" cy="10796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uk-UA"/>
            </a:p>
          </p:txBody>
        </p:sp>
        <p:sp>
          <p:nvSpPr>
            <p:cNvPr id="11" name="Стрілка вправо 4">
              <a:extLst>
                <a:ext uri="{FF2B5EF4-FFF2-40B4-BE49-F238E27FC236}">
                  <a16:creationId xmlns:a16="http://schemas.microsoft.com/office/drawing/2014/main" id="{08244344-BA95-47C9-9CD7-DF4CF1B637AE}"/>
                </a:ext>
              </a:extLst>
            </p:cNvPr>
            <p:cNvSpPr/>
            <p:nvPr/>
          </p:nvSpPr>
          <p:spPr>
            <a:xfrm rot="10081946">
              <a:off x="6672303" y="4693002"/>
              <a:ext cx="146054" cy="138134"/>
            </a:xfrm>
            <a:prstGeom prst="righ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uk-UA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E2326DD2-64DA-4A07-A4F0-84CA0F4D34BB}"/>
                </a:ext>
              </a:extLst>
            </p:cNvPr>
            <p:cNvSpPr/>
            <p:nvPr/>
          </p:nvSpPr>
          <p:spPr>
            <a:xfrm>
              <a:off x="6926310" y="5410660"/>
              <a:ext cx="107953" cy="98440"/>
            </a:xfrm>
            <a:prstGeom prst="ellipse">
              <a:avLst/>
            </a:prstGeom>
            <a:solidFill>
              <a:srgbClr val="0033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uk-UA"/>
            </a:p>
          </p:txBody>
        </p:sp>
        <p:sp>
          <p:nvSpPr>
            <p:cNvPr id="13" name="Стрілка вправо 15">
              <a:extLst>
                <a:ext uri="{FF2B5EF4-FFF2-40B4-BE49-F238E27FC236}">
                  <a16:creationId xmlns:a16="http://schemas.microsoft.com/office/drawing/2014/main" id="{E1AC6FCF-1522-4D48-9D82-9FE65E3C5096}"/>
                </a:ext>
              </a:extLst>
            </p:cNvPr>
            <p:cNvSpPr/>
            <p:nvPr/>
          </p:nvSpPr>
          <p:spPr>
            <a:xfrm rot="20904624">
              <a:off x="7115226" y="5375729"/>
              <a:ext cx="152404" cy="114317"/>
            </a:xfrm>
            <a:prstGeom prst="rightArrow">
              <a:avLst/>
            </a:prstGeom>
            <a:solidFill>
              <a:srgbClr val="0000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uk-UA"/>
            </a:p>
          </p:txBody>
        </p:sp>
        <p:cxnSp>
          <p:nvCxnSpPr>
            <p:cNvPr id="14" name="Пряма зі стрілкою 6">
              <a:extLst>
                <a:ext uri="{FF2B5EF4-FFF2-40B4-BE49-F238E27FC236}">
                  <a16:creationId xmlns:a16="http://schemas.microsoft.com/office/drawing/2014/main" id="{4D674EC0-B7AC-4769-B727-85DF73A70973}"/>
                </a:ext>
              </a:extLst>
            </p:cNvPr>
            <p:cNvCxnSpPr/>
            <p:nvPr/>
          </p:nvCxnSpPr>
          <p:spPr>
            <a:xfrm flipV="1">
              <a:off x="6978698" y="4799381"/>
              <a:ext cx="0" cy="574762"/>
            </a:xfrm>
            <a:prstGeom prst="straightConnector1">
              <a:avLst/>
            </a:prstGeom>
            <a:ln w="34925">
              <a:solidFill>
                <a:srgbClr val="FFC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Групувати 9">
            <a:extLst>
              <a:ext uri="{FF2B5EF4-FFF2-40B4-BE49-F238E27FC236}">
                <a16:creationId xmlns:a16="http://schemas.microsoft.com/office/drawing/2014/main" id="{1C158800-E377-4229-87D4-59B5726C7496}"/>
              </a:ext>
            </a:extLst>
          </p:cNvPr>
          <p:cNvGrpSpPr>
            <a:grpSpLocks/>
          </p:cNvGrpSpPr>
          <p:nvPr/>
        </p:nvGrpSpPr>
        <p:grpSpPr bwMode="auto">
          <a:xfrm>
            <a:off x="2270502" y="1604888"/>
            <a:ext cx="2774950" cy="2135187"/>
            <a:chOff x="947403" y="1501092"/>
            <a:chExt cx="3246169" cy="2469833"/>
          </a:xfrm>
        </p:grpSpPr>
        <p:graphicFrame>
          <p:nvGraphicFramePr>
            <p:cNvPr id="16" name="Об'єкт 4">
              <a:extLst>
                <a:ext uri="{FF2B5EF4-FFF2-40B4-BE49-F238E27FC236}">
                  <a16:creationId xmlns:a16="http://schemas.microsoft.com/office/drawing/2014/main" id="{34399617-6E07-48A5-97C7-9EB6EC6F5511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947403" y="1501092"/>
            <a:ext cx="3246169" cy="246983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96" name="Graph" r:id="rId5" imgW="1219200" imgH="939800" progId="Origin50.Graph">
                    <p:embed/>
                  </p:oleObj>
                </mc:Choice>
                <mc:Fallback>
                  <p:oleObj name="Graph" r:id="rId5" imgW="1219200" imgH="939800" progId="Origin50.Graph">
                    <p:embed/>
                    <p:pic>
                      <p:nvPicPr>
                        <p:cNvPr id="7185" name="Об'єкт 4">
                          <a:extLst>
                            <a:ext uri="{FF2B5EF4-FFF2-40B4-BE49-F238E27FC236}">
                              <a16:creationId xmlns:a16="http://schemas.microsoft.com/office/drawing/2014/main" id="{CEE479FB-C37D-4CBA-BFC6-632D64E3425A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47403" y="1501092"/>
                          <a:ext cx="3246169" cy="246983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7" name="Овал 16">
              <a:extLst>
                <a:ext uri="{FF2B5EF4-FFF2-40B4-BE49-F238E27FC236}">
                  <a16:creationId xmlns:a16="http://schemas.microsoft.com/office/drawing/2014/main" id="{EA47B33A-6C10-401E-B414-8B45F576D1A1}"/>
                </a:ext>
              </a:extLst>
            </p:cNvPr>
            <p:cNvSpPr/>
            <p:nvPr/>
          </p:nvSpPr>
          <p:spPr>
            <a:xfrm>
              <a:off x="3166608" y="2029949"/>
              <a:ext cx="107710" cy="1083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uk-UA"/>
            </a:p>
          </p:txBody>
        </p:sp>
        <p:sp>
          <p:nvSpPr>
            <p:cNvPr id="18" name="Стрілка вправо 19">
              <a:extLst>
                <a:ext uri="{FF2B5EF4-FFF2-40B4-BE49-F238E27FC236}">
                  <a16:creationId xmlns:a16="http://schemas.microsoft.com/office/drawing/2014/main" id="{927C0ADC-9FCE-4D9C-A9EE-2B6EEBFA59A8}"/>
                </a:ext>
              </a:extLst>
            </p:cNvPr>
            <p:cNvSpPr/>
            <p:nvPr/>
          </p:nvSpPr>
          <p:spPr>
            <a:xfrm rot="10800000">
              <a:off x="2908475" y="2018931"/>
              <a:ext cx="150423" cy="135887"/>
            </a:xfrm>
            <a:prstGeom prst="righ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uk-UA"/>
            </a:p>
          </p:txBody>
        </p:sp>
      </p:grpSp>
      <p:grpSp>
        <p:nvGrpSpPr>
          <p:cNvPr id="19" name="Групувати 8">
            <a:extLst>
              <a:ext uri="{FF2B5EF4-FFF2-40B4-BE49-F238E27FC236}">
                <a16:creationId xmlns:a16="http://schemas.microsoft.com/office/drawing/2014/main" id="{1FB5276A-B0D9-40C7-9260-337609371A99}"/>
              </a:ext>
            </a:extLst>
          </p:cNvPr>
          <p:cNvGrpSpPr>
            <a:grpSpLocks/>
          </p:cNvGrpSpPr>
          <p:nvPr/>
        </p:nvGrpSpPr>
        <p:grpSpPr bwMode="auto">
          <a:xfrm>
            <a:off x="2091114" y="3771824"/>
            <a:ext cx="4357688" cy="2762250"/>
            <a:chOff x="755576" y="3645024"/>
            <a:chExt cx="4358134" cy="2762390"/>
          </a:xfrm>
        </p:grpSpPr>
        <p:graphicFrame>
          <p:nvGraphicFramePr>
            <p:cNvPr id="20" name="Об'єкт 2">
              <a:extLst>
                <a:ext uri="{FF2B5EF4-FFF2-40B4-BE49-F238E27FC236}">
                  <a16:creationId xmlns:a16="http://schemas.microsoft.com/office/drawing/2014/main" id="{75F94E29-FCC6-4CC4-A193-1245FA3F55E4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934801" y="3645024"/>
            <a:ext cx="4178909" cy="276239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97" name="Graph" r:id="rId7" imgW="4864608" imgH="3244291" progId="Origin50.Graph">
                    <p:embed/>
                  </p:oleObj>
                </mc:Choice>
                <mc:Fallback>
                  <p:oleObj name="Graph" r:id="rId7" imgW="4864608" imgH="3244291" progId="Origin50.Graph">
                    <p:embed/>
                    <p:pic>
                      <p:nvPicPr>
                        <p:cNvPr id="7179" name="Об'єкт 2">
                          <a:extLst>
                            <a:ext uri="{FF2B5EF4-FFF2-40B4-BE49-F238E27FC236}">
                              <a16:creationId xmlns:a16="http://schemas.microsoft.com/office/drawing/2014/main" id="{6F120E14-06A6-4B0C-9F51-EF35AAF89D9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34801" y="3645024"/>
                          <a:ext cx="4178909" cy="276239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1" name="TextBox 7">
              <a:extLst>
                <a:ext uri="{FF2B5EF4-FFF2-40B4-BE49-F238E27FC236}">
                  <a16:creationId xmlns:a16="http://schemas.microsoft.com/office/drawing/2014/main" id="{48D269B1-6B60-48E0-9987-35EDDE3488C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5400000">
              <a:off x="289744" y="4614913"/>
              <a:ext cx="1239442" cy="3077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ru-RU" sz="1400">
                  <a:latin typeface="Arial" panose="020B0604020202020204" pitchFamily="34" charset="0"/>
                </a:rPr>
                <a:t>Position (nm)</a:t>
              </a:r>
              <a:endParaRPr lang="uk-UA" altLang="ru-RU" sz="1400">
                <a:latin typeface="Arial" panose="020B0604020202020204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11FC3B3-0164-4BA4-B737-CCB61CAAFA0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79712" y="5995161"/>
              <a:ext cx="1239442" cy="3077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ru-RU" sz="1400">
                  <a:latin typeface="Arial" panose="020B0604020202020204" pitchFamily="34" charset="0"/>
                </a:rPr>
                <a:t>Position (nm)</a:t>
              </a:r>
              <a:endParaRPr lang="uk-UA" altLang="ru-RU" sz="1400">
                <a:latin typeface="Arial" panose="020B0604020202020204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19354CE-B470-4980-AA2E-75C071C52B2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78915" y="5781461"/>
              <a:ext cx="2725426" cy="2769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ru-RU" sz="1200">
                  <a:latin typeface="Arial" panose="020B0604020202020204" pitchFamily="34" charset="0"/>
                </a:rPr>
                <a:t>10               20              30              40</a:t>
              </a:r>
              <a:endParaRPr lang="uk-UA" altLang="ru-RU" sz="1200">
                <a:latin typeface="Arial" panose="020B0604020202020204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110F1F7-D5AC-43C7-982B-D31C80FDDB4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46535" y="5582547"/>
              <a:ext cx="269626" cy="2769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ru-RU" sz="1200">
                  <a:latin typeface="Arial" panose="020B0604020202020204" pitchFamily="34" charset="0"/>
                </a:rPr>
                <a:t>0</a:t>
              </a:r>
              <a:endParaRPr lang="uk-UA" altLang="ru-RU" sz="1200">
                <a:latin typeface="Arial" panose="020B0604020202020204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FFA87C9-4BB5-4069-A7E0-5590C359B6F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46535" y="3660198"/>
              <a:ext cx="354584" cy="212365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ru-RU" sz="1200">
                  <a:latin typeface="Arial" panose="020B0604020202020204" pitchFamily="34" charset="0"/>
                </a:rPr>
                <a:t>25</a:t>
              </a:r>
            </a:p>
            <a:p>
              <a:pPr>
                <a:spcBef>
                  <a:spcPct val="0"/>
                </a:spcBef>
                <a:buFontTx/>
                <a:buNone/>
              </a:pPr>
              <a:endParaRPr lang="en-US" altLang="ru-RU" sz="1200">
                <a:latin typeface="Arial" panose="020B0604020202020204" pitchFamily="34" charset="0"/>
              </a:endParaRPr>
            </a:p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ru-RU" sz="1200">
                  <a:latin typeface="Arial" panose="020B0604020202020204" pitchFamily="34" charset="0"/>
                </a:rPr>
                <a:t>20</a:t>
              </a:r>
            </a:p>
            <a:p>
              <a:pPr>
                <a:spcBef>
                  <a:spcPct val="0"/>
                </a:spcBef>
                <a:buFontTx/>
                <a:buNone/>
              </a:pPr>
              <a:endParaRPr lang="en-US" altLang="ru-RU" sz="1200">
                <a:latin typeface="Arial" panose="020B0604020202020204" pitchFamily="34" charset="0"/>
              </a:endParaRPr>
            </a:p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ru-RU" sz="1200">
                  <a:latin typeface="Arial" panose="020B0604020202020204" pitchFamily="34" charset="0"/>
                </a:rPr>
                <a:t>15</a:t>
              </a:r>
            </a:p>
            <a:p>
              <a:pPr>
                <a:spcBef>
                  <a:spcPct val="0"/>
                </a:spcBef>
                <a:buFontTx/>
                <a:buNone/>
              </a:pPr>
              <a:endParaRPr lang="en-US" altLang="ru-RU" sz="1200">
                <a:latin typeface="Arial" panose="020B0604020202020204" pitchFamily="34" charset="0"/>
              </a:endParaRPr>
            </a:p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ru-RU" sz="1200">
                  <a:latin typeface="Arial" panose="020B0604020202020204" pitchFamily="34" charset="0"/>
                </a:rPr>
                <a:t>10</a:t>
              </a:r>
            </a:p>
            <a:p>
              <a:pPr>
                <a:spcBef>
                  <a:spcPct val="0"/>
                </a:spcBef>
                <a:buFontTx/>
                <a:buNone/>
              </a:pPr>
              <a:endParaRPr lang="en-US" altLang="ru-RU" sz="1200">
                <a:latin typeface="Arial" panose="020B0604020202020204" pitchFamily="34" charset="0"/>
              </a:endParaRPr>
            </a:p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ru-RU" sz="1200">
                  <a:latin typeface="Arial" panose="020B0604020202020204" pitchFamily="34" charset="0"/>
                </a:rPr>
                <a:t>5</a:t>
              </a:r>
            </a:p>
            <a:p>
              <a:pPr>
                <a:spcBef>
                  <a:spcPct val="0"/>
                </a:spcBef>
                <a:buFontTx/>
                <a:buNone/>
              </a:pPr>
              <a:endParaRPr lang="en-US" altLang="ru-RU" sz="1200">
                <a:latin typeface="Arial" panose="020B0604020202020204" pitchFamily="34" charset="0"/>
              </a:endParaRPr>
            </a:p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ru-RU" sz="1200">
                  <a:latin typeface="Arial" panose="020B0604020202020204" pitchFamily="34" charset="0"/>
                </a:rPr>
                <a:t>0</a:t>
              </a:r>
              <a:endParaRPr lang="uk-UA" altLang="ru-RU" sz="1200">
                <a:latin typeface="Arial" panose="020B0604020202020204" pitchFamily="34" charset="0"/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403E9F63-845C-42E6-B89A-F911E69C1D17}"/>
              </a:ext>
            </a:extLst>
          </p:cNvPr>
          <p:cNvSpPr txBox="1"/>
          <p:nvPr/>
        </p:nvSpPr>
        <p:spPr>
          <a:xfrm>
            <a:off x="448460" y="696491"/>
            <a:ext cx="1068947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297363">
              <a:spcBef>
                <a:spcPct val="20000"/>
              </a:spcBef>
              <a:tabLst>
                <a:tab pos="16222663" algn="l"/>
                <a:tab pos="26822400" algn="l"/>
              </a:tabLst>
            </a:pPr>
            <a:r>
              <a:rPr lang="en-US" altLang="ru-RU" sz="2400" b="1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Simulations of</a:t>
            </a:r>
            <a:r>
              <a:rPr lang="uk-UA" altLang="ru-RU" sz="2400" b="1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ru-RU" sz="2400" b="1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band diagram and parameters of solar cells</a:t>
            </a:r>
          </a:p>
        </p:txBody>
      </p:sp>
    </p:spTree>
    <p:extLst>
      <p:ext uri="{BB962C8B-B14F-4D97-AF65-F5344CB8AC3E}">
        <p14:creationId xmlns:p14="http://schemas.microsoft.com/office/powerpoint/2010/main" val="11688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B2321992-52A4-40AF-924D-C51DDB885B68}"/>
              </a:ext>
            </a:extLst>
          </p:cNvPr>
          <p:cNvSpPr/>
          <p:nvPr/>
        </p:nvSpPr>
        <p:spPr>
          <a:xfrm>
            <a:off x="-326796" y="6534074"/>
            <a:ext cx="8235884" cy="3899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kern="100" dirty="0">
                <a:solidFill>
                  <a:srgbClr val="000000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Arial Rounded MT Bold" panose="020F07040305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1st Workshop</a:t>
            </a:r>
            <a:r>
              <a:rPr lang="uk-UA" kern="100" dirty="0">
                <a:solidFill>
                  <a:srgbClr val="000000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Arial Rounded MT Bold" panose="020F07040305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b="1" kern="100" dirty="0">
                <a:solidFill>
                  <a:srgbClr val="000000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Arial Rounded MT Bold" panose="020F07040305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Green Energy Technologies for the Future</a:t>
            </a:r>
            <a:endParaRPr lang="en-US" sz="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9" name="Рисунок 38">
            <a:extLst>
              <a:ext uri="{FF2B5EF4-FFF2-40B4-BE49-F238E27FC236}">
                <a16:creationId xmlns:a16="http://schemas.microsoft.com/office/drawing/2014/main" id="{9C3563EB-8871-4252-A413-7E5EDB38DA4C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1118" y="2161892"/>
            <a:ext cx="3704539" cy="3659516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Рисунок 39">
            <a:extLst>
              <a:ext uri="{FF2B5EF4-FFF2-40B4-BE49-F238E27FC236}">
                <a16:creationId xmlns:a16="http://schemas.microsoft.com/office/drawing/2014/main" id="{BAE4E3EC-B6F5-4552-8974-E25C9A88CF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95" y="2030974"/>
            <a:ext cx="4095750" cy="4524375"/>
          </a:xfrm>
          <a:prstGeom prst="rect">
            <a:avLst/>
          </a:prstGeom>
        </p:spPr>
      </p:pic>
      <p:cxnSp>
        <p:nvCxnSpPr>
          <p:cNvPr id="41" name="Прямая соединительная линия 40">
            <a:extLst>
              <a:ext uri="{FF2B5EF4-FFF2-40B4-BE49-F238E27FC236}">
                <a16:creationId xmlns:a16="http://schemas.microsoft.com/office/drawing/2014/main" id="{002D217A-E39C-479F-9F72-48EC2FCE3158}"/>
              </a:ext>
            </a:extLst>
          </p:cNvPr>
          <p:cNvCxnSpPr/>
          <p:nvPr/>
        </p:nvCxnSpPr>
        <p:spPr>
          <a:xfrm>
            <a:off x="4109001" y="2172845"/>
            <a:ext cx="0" cy="358209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Прямоугольник 41">
            <a:extLst>
              <a:ext uri="{FF2B5EF4-FFF2-40B4-BE49-F238E27FC236}">
                <a16:creationId xmlns:a16="http://schemas.microsoft.com/office/drawing/2014/main" id="{E22D80EF-FC59-4FDE-AFB5-CBD1D3F07E31}"/>
              </a:ext>
            </a:extLst>
          </p:cNvPr>
          <p:cNvSpPr/>
          <p:nvPr/>
        </p:nvSpPr>
        <p:spPr>
          <a:xfrm>
            <a:off x="921447" y="2183478"/>
            <a:ext cx="1076324" cy="3582099"/>
          </a:xfrm>
          <a:prstGeom prst="rect">
            <a:avLst/>
          </a:prstGeom>
          <a:solidFill>
            <a:schemeClr val="accent1">
              <a:alpha val="2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3" name="Прямоугольник 42">
            <a:extLst>
              <a:ext uri="{FF2B5EF4-FFF2-40B4-BE49-F238E27FC236}">
                <a16:creationId xmlns:a16="http://schemas.microsoft.com/office/drawing/2014/main" id="{AFB07BA2-2F64-41E2-BD0C-07DD6188152D}"/>
              </a:ext>
            </a:extLst>
          </p:cNvPr>
          <p:cNvSpPr/>
          <p:nvPr/>
        </p:nvSpPr>
        <p:spPr>
          <a:xfrm>
            <a:off x="1997770" y="2194110"/>
            <a:ext cx="990915" cy="3582099"/>
          </a:xfrm>
          <a:prstGeom prst="rect">
            <a:avLst/>
          </a:prstGeom>
          <a:solidFill>
            <a:schemeClr val="accent2">
              <a:lumMod val="75000"/>
              <a:alpha val="24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4" name="Прямоугольник 43">
            <a:extLst>
              <a:ext uri="{FF2B5EF4-FFF2-40B4-BE49-F238E27FC236}">
                <a16:creationId xmlns:a16="http://schemas.microsoft.com/office/drawing/2014/main" id="{77E3BC27-F1D5-4325-9199-FCFA337C42F8}"/>
              </a:ext>
            </a:extLst>
          </p:cNvPr>
          <p:cNvSpPr/>
          <p:nvPr/>
        </p:nvSpPr>
        <p:spPr>
          <a:xfrm>
            <a:off x="2988686" y="2177757"/>
            <a:ext cx="1114998" cy="3582099"/>
          </a:xfrm>
          <a:prstGeom prst="rect">
            <a:avLst/>
          </a:prstGeom>
          <a:solidFill>
            <a:srgbClr val="C00000">
              <a:alpha val="35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45" name="Группа 44">
            <a:extLst>
              <a:ext uri="{FF2B5EF4-FFF2-40B4-BE49-F238E27FC236}">
                <a16:creationId xmlns:a16="http://schemas.microsoft.com/office/drawing/2014/main" id="{55A479E0-8C4C-4B97-B846-00422009C475}"/>
              </a:ext>
            </a:extLst>
          </p:cNvPr>
          <p:cNvGrpSpPr/>
          <p:nvPr/>
        </p:nvGrpSpPr>
        <p:grpSpPr>
          <a:xfrm>
            <a:off x="4260660" y="4688778"/>
            <a:ext cx="4680281" cy="1375724"/>
            <a:chOff x="4441895" y="3760634"/>
            <a:chExt cx="4680281" cy="1375724"/>
          </a:xfrm>
        </p:grpSpPr>
        <p:sp>
          <p:nvSpPr>
            <p:cNvPr id="46" name="Прямоугольник 45">
              <a:extLst>
                <a:ext uri="{FF2B5EF4-FFF2-40B4-BE49-F238E27FC236}">
                  <a16:creationId xmlns:a16="http://schemas.microsoft.com/office/drawing/2014/main" id="{FA0958D8-0CB7-4101-B455-FC3941F40417}"/>
                </a:ext>
              </a:extLst>
            </p:cNvPr>
            <p:cNvSpPr/>
            <p:nvPr/>
          </p:nvSpPr>
          <p:spPr>
            <a:xfrm>
              <a:off x="4458359" y="3869506"/>
              <a:ext cx="866661" cy="1515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BB66D162-84A7-41E7-AA91-F150D3D9CAD4}"/>
                </a:ext>
              </a:extLst>
            </p:cNvPr>
            <p:cNvSpPr txBox="1"/>
            <p:nvPr/>
          </p:nvSpPr>
          <p:spPr>
            <a:xfrm>
              <a:off x="5325020" y="3760634"/>
              <a:ext cx="371563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Transparent conductive PEDOT:PSS</a:t>
              </a:r>
              <a:endParaRPr lang="ru-UA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8" name="Прямоугольник 47">
              <a:extLst>
                <a:ext uri="{FF2B5EF4-FFF2-40B4-BE49-F238E27FC236}">
                  <a16:creationId xmlns:a16="http://schemas.microsoft.com/office/drawing/2014/main" id="{AC0DC71B-34A4-4968-B047-A5DA9F0F2FDF}"/>
                </a:ext>
              </a:extLst>
            </p:cNvPr>
            <p:cNvSpPr/>
            <p:nvPr/>
          </p:nvSpPr>
          <p:spPr>
            <a:xfrm>
              <a:off x="4452871" y="4215027"/>
              <a:ext cx="866661" cy="151589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9" name="Прямоугольник 48">
              <a:extLst>
                <a:ext uri="{FF2B5EF4-FFF2-40B4-BE49-F238E27FC236}">
                  <a16:creationId xmlns:a16="http://schemas.microsoft.com/office/drawing/2014/main" id="{1C597E7B-0A82-4BD7-9461-7648DAA0A44A}"/>
                </a:ext>
              </a:extLst>
            </p:cNvPr>
            <p:cNvSpPr/>
            <p:nvPr/>
          </p:nvSpPr>
          <p:spPr>
            <a:xfrm>
              <a:off x="4452871" y="4547743"/>
              <a:ext cx="866661" cy="151589"/>
            </a:xfrm>
            <a:prstGeom prst="rect">
              <a:avLst/>
            </a:prstGeom>
            <a:solidFill>
              <a:srgbClr val="C67B4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BD105844-DBFC-401D-AB9A-19B4A7A2BF84}"/>
                </a:ext>
              </a:extLst>
            </p:cNvPr>
            <p:cNvSpPr txBox="1"/>
            <p:nvPr/>
          </p:nvSpPr>
          <p:spPr>
            <a:xfrm>
              <a:off x="5319532" y="4084463"/>
              <a:ext cx="380264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Ge</a:t>
              </a:r>
              <a:r>
                <a:rPr lang="en-US" sz="1600" b="1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1-x</a:t>
              </a:r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Sn</a:t>
              </a:r>
              <a:r>
                <a:rPr lang="en-US" sz="1600" b="1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x </a:t>
              </a:r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(direct bandgap 0.3 – 0.8 eV)</a:t>
              </a:r>
              <a:endParaRPr lang="ru-UA" sz="1600" b="1" baseline="-25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67D51D5B-74AD-42CB-9427-469439124DD4}"/>
                </a:ext>
              </a:extLst>
            </p:cNvPr>
            <p:cNvSpPr txBox="1"/>
            <p:nvPr/>
          </p:nvSpPr>
          <p:spPr>
            <a:xfrm>
              <a:off x="5319532" y="4436767"/>
              <a:ext cx="305243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Ge</a:t>
              </a:r>
              <a:r>
                <a:rPr lang="en-US" sz="1600" b="1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(indirect bandgap 0.67 eV)</a:t>
              </a:r>
              <a:endParaRPr lang="ru-UA" sz="1600" b="1" baseline="-25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2" name="Прямоугольник 51">
              <a:extLst>
                <a:ext uri="{FF2B5EF4-FFF2-40B4-BE49-F238E27FC236}">
                  <a16:creationId xmlns:a16="http://schemas.microsoft.com/office/drawing/2014/main" id="{9154C2AA-E2C8-46E3-80A2-D0BEF9A37EEA}"/>
                </a:ext>
              </a:extLst>
            </p:cNvPr>
            <p:cNvSpPr/>
            <p:nvPr/>
          </p:nvSpPr>
          <p:spPr>
            <a:xfrm>
              <a:off x="4441895" y="4893264"/>
              <a:ext cx="866661" cy="15158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5F5C1A69-79D7-48C3-8254-221E7F8C9D4D}"/>
                </a:ext>
              </a:extLst>
            </p:cNvPr>
            <p:cNvSpPr txBox="1"/>
            <p:nvPr/>
          </p:nvSpPr>
          <p:spPr>
            <a:xfrm>
              <a:off x="5343011" y="4797804"/>
              <a:ext cx="297228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Si</a:t>
              </a:r>
              <a:r>
                <a:rPr lang="en-US" sz="1600" b="1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(indirect bandgap 1.12 eV)</a:t>
              </a:r>
              <a:endParaRPr lang="ru-UA" sz="1600" b="1" baseline="-25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3D917AB7-CCD7-494D-8BD2-AB2BFA493194}"/>
              </a:ext>
            </a:extLst>
          </p:cNvPr>
          <p:cNvSpPr txBox="1"/>
          <p:nvPr/>
        </p:nvSpPr>
        <p:spPr>
          <a:xfrm>
            <a:off x="1575571" y="1543328"/>
            <a:ext cx="58879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Energy that can be used by a GeSn alloys</a:t>
            </a:r>
            <a:endParaRPr lang="ru-UA" sz="16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" name="Левая фигурная скобка 54">
            <a:extLst>
              <a:ext uri="{FF2B5EF4-FFF2-40B4-BE49-F238E27FC236}">
                <a16:creationId xmlns:a16="http://schemas.microsoft.com/office/drawing/2014/main" id="{5E3806E6-4BCE-4806-AC68-C34431062774}"/>
              </a:ext>
            </a:extLst>
          </p:cNvPr>
          <p:cNvSpPr/>
          <p:nvPr/>
        </p:nvSpPr>
        <p:spPr>
          <a:xfrm rot="5400000">
            <a:off x="3465346" y="1415852"/>
            <a:ext cx="161675" cy="1114999"/>
          </a:xfrm>
          <a:prstGeom prst="leftBrace">
            <a:avLst/>
          </a:prstGeom>
          <a:ln w="31750" cap="rnd"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27F21E0-206E-4CB8-A771-645F04AA10A3}"/>
              </a:ext>
            </a:extLst>
          </p:cNvPr>
          <p:cNvSpPr txBox="1"/>
          <p:nvPr/>
        </p:nvSpPr>
        <p:spPr>
          <a:xfrm>
            <a:off x="7508671" y="1556527"/>
            <a:ext cx="58879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Compositional dependencies of the</a:t>
            </a:r>
          </a:p>
          <a:p>
            <a:pPr algn="ctr"/>
            <a:r>
              <a:rPr lang="en-US" sz="1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direct and indirect bandgaps of GeSn</a:t>
            </a:r>
            <a:endParaRPr lang="ru-UA" sz="16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21E2E5C-86EE-4469-8DC8-DA0D0BB6B673}"/>
              </a:ext>
            </a:extLst>
          </p:cNvPr>
          <p:cNvSpPr txBox="1"/>
          <p:nvPr/>
        </p:nvSpPr>
        <p:spPr>
          <a:xfrm>
            <a:off x="1552550" y="2366111"/>
            <a:ext cx="4267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</a:t>
            </a:r>
            <a:endParaRPr lang="ru-UA" sz="2000" b="1" baseline="-250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268DD3-9592-4F56-95A2-1532910ECD26}"/>
              </a:ext>
            </a:extLst>
          </p:cNvPr>
          <p:cNvSpPr txBox="1"/>
          <p:nvPr/>
        </p:nvSpPr>
        <p:spPr>
          <a:xfrm>
            <a:off x="2457263" y="2357101"/>
            <a:ext cx="5261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</a:t>
            </a:r>
            <a:endParaRPr lang="ru-UA" sz="2000" b="1" baseline="-25000" dirty="0">
              <a:solidFill>
                <a:schemeClr val="accent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5AEF386B-C756-4110-8DE8-2DDF44295A85}"/>
              </a:ext>
            </a:extLst>
          </p:cNvPr>
          <p:cNvSpPr txBox="1"/>
          <p:nvPr/>
        </p:nvSpPr>
        <p:spPr>
          <a:xfrm>
            <a:off x="3255031" y="2357738"/>
            <a:ext cx="8547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GeSn</a:t>
            </a:r>
            <a:endParaRPr lang="ru-UA" sz="2000" b="1" baseline="-250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60" name="Группа 59">
            <a:extLst>
              <a:ext uri="{FF2B5EF4-FFF2-40B4-BE49-F238E27FC236}">
                <a16:creationId xmlns:a16="http://schemas.microsoft.com/office/drawing/2014/main" id="{84716C2B-CE8E-4D07-8AF6-D631AEC105E7}"/>
              </a:ext>
            </a:extLst>
          </p:cNvPr>
          <p:cNvGrpSpPr/>
          <p:nvPr/>
        </p:nvGrpSpPr>
        <p:grpSpPr>
          <a:xfrm>
            <a:off x="4717579" y="2602069"/>
            <a:ext cx="3630342" cy="2016558"/>
            <a:chOff x="4304682" y="1739806"/>
            <a:chExt cx="3291123" cy="1773591"/>
          </a:xfrm>
        </p:grpSpPr>
        <p:grpSp>
          <p:nvGrpSpPr>
            <p:cNvPr id="61" name="Группа 60">
              <a:extLst>
                <a:ext uri="{FF2B5EF4-FFF2-40B4-BE49-F238E27FC236}">
                  <a16:creationId xmlns:a16="http://schemas.microsoft.com/office/drawing/2014/main" id="{A302A72D-A764-413C-A302-A9A85FE177B9}"/>
                </a:ext>
              </a:extLst>
            </p:cNvPr>
            <p:cNvGrpSpPr/>
            <p:nvPr/>
          </p:nvGrpSpPr>
          <p:grpSpPr>
            <a:xfrm>
              <a:off x="4304682" y="1739806"/>
              <a:ext cx="3291123" cy="1773591"/>
              <a:chOff x="5362074" y="717697"/>
              <a:chExt cx="3566302" cy="2214962"/>
            </a:xfrm>
          </p:grpSpPr>
          <p:sp>
            <p:nvSpPr>
              <p:cNvPr id="68" name="Куб 67">
                <a:extLst>
                  <a:ext uri="{FF2B5EF4-FFF2-40B4-BE49-F238E27FC236}">
                    <a16:creationId xmlns:a16="http://schemas.microsoft.com/office/drawing/2014/main" id="{FA588306-636F-49CB-BD5F-01EAE567DF44}"/>
                  </a:ext>
                </a:extLst>
              </p:cNvPr>
              <p:cNvSpPr/>
              <p:nvPr/>
            </p:nvSpPr>
            <p:spPr>
              <a:xfrm>
                <a:off x="5370935" y="1862400"/>
                <a:ext cx="3557441" cy="1070259"/>
              </a:xfrm>
              <a:prstGeom prst="cube">
                <a:avLst>
                  <a:gd name="adj" fmla="val 94162"/>
                </a:avLst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 dirty="0"/>
              </a:p>
            </p:txBody>
          </p:sp>
          <p:sp>
            <p:nvSpPr>
              <p:cNvPr id="69" name="Куб 68">
                <a:extLst>
                  <a:ext uri="{FF2B5EF4-FFF2-40B4-BE49-F238E27FC236}">
                    <a16:creationId xmlns:a16="http://schemas.microsoft.com/office/drawing/2014/main" id="{02B23351-F6FE-4C7A-8E8C-EF5F41D6A09A}"/>
                  </a:ext>
                </a:extLst>
              </p:cNvPr>
              <p:cNvSpPr/>
              <p:nvPr/>
            </p:nvSpPr>
            <p:spPr>
              <a:xfrm>
                <a:off x="5367390" y="1800375"/>
                <a:ext cx="3557441" cy="1070259"/>
              </a:xfrm>
              <a:prstGeom prst="cube">
                <a:avLst>
                  <a:gd name="adj" fmla="val 94162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 dirty="0"/>
              </a:p>
            </p:txBody>
          </p:sp>
          <p:sp>
            <p:nvSpPr>
              <p:cNvPr id="70" name="Куб 69">
                <a:extLst>
                  <a:ext uri="{FF2B5EF4-FFF2-40B4-BE49-F238E27FC236}">
                    <a16:creationId xmlns:a16="http://schemas.microsoft.com/office/drawing/2014/main" id="{F2CD52B5-77A4-4CE6-A838-EBD629EA9FA4}"/>
                  </a:ext>
                </a:extLst>
              </p:cNvPr>
              <p:cNvSpPr/>
              <p:nvPr/>
            </p:nvSpPr>
            <p:spPr>
              <a:xfrm>
                <a:off x="5362074" y="1467246"/>
                <a:ext cx="3557442" cy="1335505"/>
              </a:xfrm>
              <a:prstGeom prst="cube">
                <a:avLst>
                  <a:gd name="adj" fmla="val 74342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Si substrate</a:t>
                </a:r>
                <a:endParaRPr lang="ru-UA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1" name="Куб 70">
                <a:extLst>
                  <a:ext uri="{FF2B5EF4-FFF2-40B4-BE49-F238E27FC236}">
                    <a16:creationId xmlns:a16="http://schemas.microsoft.com/office/drawing/2014/main" id="{3A2CE3A5-F7D0-42A5-A5FB-05ADC4B4B4A8}"/>
                  </a:ext>
                </a:extLst>
              </p:cNvPr>
              <p:cNvSpPr/>
              <p:nvPr/>
            </p:nvSpPr>
            <p:spPr>
              <a:xfrm>
                <a:off x="5362074" y="1132623"/>
                <a:ext cx="3557442" cy="1335505"/>
              </a:xfrm>
              <a:prstGeom prst="cube">
                <a:avLst>
                  <a:gd name="adj" fmla="val 74342"/>
                </a:avLst>
              </a:prstGeom>
              <a:solidFill>
                <a:srgbClr val="C67B4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Ge</a:t>
                </a:r>
                <a:endParaRPr lang="ru-UA" dirty="0"/>
              </a:p>
            </p:txBody>
          </p:sp>
          <p:sp>
            <p:nvSpPr>
              <p:cNvPr id="72" name="Куб 71">
                <a:extLst>
                  <a:ext uri="{FF2B5EF4-FFF2-40B4-BE49-F238E27FC236}">
                    <a16:creationId xmlns:a16="http://schemas.microsoft.com/office/drawing/2014/main" id="{F9BEDB71-9349-40CC-94BA-41FEBB54453B}"/>
                  </a:ext>
                </a:extLst>
              </p:cNvPr>
              <p:cNvSpPr/>
              <p:nvPr/>
            </p:nvSpPr>
            <p:spPr>
              <a:xfrm>
                <a:off x="5362074" y="799493"/>
                <a:ext cx="3557442" cy="1335505"/>
              </a:xfrm>
              <a:prstGeom prst="cube">
                <a:avLst>
                  <a:gd name="adj" fmla="val 74342"/>
                </a:avLst>
              </a:prstGeom>
              <a:solidFill>
                <a:srgbClr val="C0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Ge</a:t>
                </a:r>
                <a:r>
                  <a:rPr lang="en-US" baseline="-25000" dirty="0"/>
                  <a:t>1-x</a:t>
                </a:r>
                <a:r>
                  <a:rPr lang="en-US" dirty="0"/>
                  <a:t>Sn</a:t>
                </a:r>
                <a:r>
                  <a:rPr lang="en-US" baseline="-25000" dirty="0"/>
                  <a:t>x</a:t>
                </a:r>
                <a:endParaRPr lang="ru-UA" baseline="-25000" dirty="0"/>
              </a:p>
            </p:txBody>
          </p:sp>
          <p:sp>
            <p:nvSpPr>
              <p:cNvPr id="73" name="Куб 72">
                <a:extLst>
                  <a:ext uri="{FF2B5EF4-FFF2-40B4-BE49-F238E27FC236}">
                    <a16:creationId xmlns:a16="http://schemas.microsoft.com/office/drawing/2014/main" id="{0F77B28B-B756-4D0E-AFCE-A39390B8682B}"/>
                  </a:ext>
                </a:extLst>
              </p:cNvPr>
              <p:cNvSpPr/>
              <p:nvPr/>
            </p:nvSpPr>
            <p:spPr>
              <a:xfrm>
                <a:off x="5367390" y="717697"/>
                <a:ext cx="3557441" cy="1070259"/>
              </a:xfrm>
              <a:prstGeom prst="cube">
                <a:avLst>
                  <a:gd name="adj" fmla="val 94162"/>
                </a:avLst>
              </a:prstGeom>
              <a:solidFill>
                <a:schemeClr val="bg2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 dirty="0"/>
              </a:p>
            </p:txBody>
          </p:sp>
        </p:grpSp>
        <p:cxnSp>
          <p:nvCxnSpPr>
            <p:cNvPr id="62" name="Прямая соединительная линия 61">
              <a:extLst>
                <a:ext uri="{FF2B5EF4-FFF2-40B4-BE49-F238E27FC236}">
                  <a16:creationId xmlns:a16="http://schemas.microsoft.com/office/drawing/2014/main" id="{C2824B69-B3FC-45B4-A182-927E9EFFBF4B}"/>
                </a:ext>
              </a:extLst>
            </p:cNvPr>
            <p:cNvCxnSpPr/>
            <p:nvPr/>
          </p:nvCxnSpPr>
          <p:spPr>
            <a:xfrm>
              <a:off x="5005137" y="2168301"/>
              <a:ext cx="1876926" cy="0"/>
            </a:xfrm>
            <a:prstGeom prst="line">
              <a:avLst/>
            </a:prstGeom>
            <a:ln w="571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Прямая соединительная линия 62">
              <a:extLst>
                <a:ext uri="{FF2B5EF4-FFF2-40B4-BE49-F238E27FC236}">
                  <a16:creationId xmlns:a16="http://schemas.microsoft.com/office/drawing/2014/main" id="{2723F6B9-0E7D-401F-94E5-4FA5E5A9842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80975" y="1885789"/>
              <a:ext cx="489284" cy="515398"/>
            </a:xfrm>
            <a:prstGeom prst="line">
              <a:avLst/>
            </a:prstGeom>
            <a:ln w="571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Прямая соединительная линия 63">
              <a:extLst>
                <a:ext uri="{FF2B5EF4-FFF2-40B4-BE49-F238E27FC236}">
                  <a16:creationId xmlns:a16="http://schemas.microsoft.com/office/drawing/2014/main" id="{047D547D-E6F4-4F31-AE0F-8355A03CCD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76054" y="1876514"/>
              <a:ext cx="489284" cy="515398"/>
            </a:xfrm>
            <a:prstGeom prst="line">
              <a:avLst/>
            </a:prstGeom>
            <a:ln w="571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Прямая соединительная линия 64">
              <a:extLst>
                <a:ext uri="{FF2B5EF4-FFF2-40B4-BE49-F238E27FC236}">
                  <a16:creationId xmlns:a16="http://schemas.microsoft.com/office/drawing/2014/main" id="{EEC3A5B7-27BA-4696-913C-EF28B047C0C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28272" y="1893016"/>
              <a:ext cx="489284" cy="515398"/>
            </a:xfrm>
            <a:prstGeom prst="line">
              <a:avLst/>
            </a:prstGeom>
            <a:ln w="571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Прямая соединительная линия 65">
              <a:extLst>
                <a:ext uri="{FF2B5EF4-FFF2-40B4-BE49-F238E27FC236}">
                  <a16:creationId xmlns:a16="http://schemas.microsoft.com/office/drawing/2014/main" id="{01F7A8F8-F071-4B43-9070-F4112B580DB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33252" y="1884536"/>
              <a:ext cx="489284" cy="515398"/>
            </a:xfrm>
            <a:prstGeom prst="line">
              <a:avLst/>
            </a:prstGeom>
            <a:ln w="571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Прямая соединительная линия 66">
              <a:extLst>
                <a:ext uri="{FF2B5EF4-FFF2-40B4-BE49-F238E27FC236}">
                  <a16:creationId xmlns:a16="http://schemas.microsoft.com/office/drawing/2014/main" id="{5E4060C4-2158-46B6-A9B2-E5748535FE9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34898" y="1884536"/>
              <a:ext cx="489284" cy="515398"/>
            </a:xfrm>
            <a:prstGeom prst="line">
              <a:avLst/>
            </a:prstGeom>
            <a:ln w="571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4" name="Стрелка: вниз 73">
            <a:extLst>
              <a:ext uri="{FF2B5EF4-FFF2-40B4-BE49-F238E27FC236}">
                <a16:creationId xmlns:a16="http://schemas.microsoft.com/office/drawing/2014/main" id="{1211E878-5DA8-4285-98E5-B3EC725274AA}"/>
              </a:ext>
            </a:extLst>
          </p:cNvPr>
          <p:cNvSpPr/>
          <p:nvPr/>
        </p:nvSpPr>
        <p:spPr>
          <a:xfrm>
            <a:off x="5782679" y="1818685"/>
            <a:ext cx="2053389" cy="650201"/>
          </a:xfrm>
          <a:prstGeom prst="downArrow">
            <a:avLst>
              <a:gd name="adj1" fmla="val 50000"/>
              <a:gd name="adj2" fmla="val 32729"/>
            </a:avLst>
          </a:prstGeom>
          <a:gradFill>
            <a:gsLst>
              <a:gs pos="8000">
                <a:srgbClr val="C00000"/>
              </a:gs>
              <a:gs pos="72000">
                <a:srgbClr val="0070C0"/>
              </a:gs>
              <a:gs pos="34000">
                <a:srgbClr val="E46D00"/>
              </a:gs>
              <a:gs pos="41000">
                <a:srgbClr val="FFC000"/>
              </a:gs>
              <a:gs pos="55000">
                <a:srgbClr val="92D050"/>
              </a:gs>
              <a:gs pos="100000">
                <a:srgbClr val="7030A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75" name="Прямоугольник 74">
            <a:extLst>
              <a:ext uri="{FF2B5EF4-FFF2-40B4-BE49-F238E27FC236}">
                <a16:creationId xmlns:a16="http://schemas.microsoft.com/office/drawing/2014/main" id="{F7D55361-7167-4B5C-9AA7-84FD1D7358D5}"/>
              </a:ext>
            </a:extLst>
          </p:cNvPr>
          <p:cNvSpPr/>
          <p:nvPr/>
        </p:nvSpPr>
        <p:spPr>
          <a:xfrm>
            <a:off x="369561" y="859212"/>
            <a:ext cx="57709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LID4096" dirty="0"/>
              <a:t>2020 U.S.-Ukraine Alternative Energy Research Competition</a:t>
            </a:r>
          </a:p>
        </p:txBody>
      </p:sp>
    </p:spTree>
    <p:extLst>
      <p:ext uri="{BB962C8B-B14F-4D97-AF65-F5344CB8AC3E}">
        <p14:creationId xmlns:p14="http://schemas.microsoft.com/office/powerpoint/2010/main" val="20415044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8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2850925" y="5135067"/>
            <a:ext cx="9078012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uk-UA" sz="1100" b="1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R="4590"/>
            <a:r>
              <a:rPr lang="en-US" sz="2800" b="1" dirty="0">
                <a:solidFill>
                  <a:srgbClr val="FFFFFF"/>
                </a:solidFill>
                <a:latin typeface="Arial" panose="020B0604020202020204" pitchFamily="34" charset="0"/>
              </a:rPr>
              <a:t>Taras Shevchenko National University of Kyiv, 202</a:t>
            </a:r>
            <a:r>
              <a:rPr lang="uk-UA" sz="2800" b="1" dirty="0">
                <a:solidFill>
                  <a:srgbClr val="FFFFFF"/>
                </a:solidFill>
                <a:latin typeface="Arial" panose="020B0604020202020204" pitchFamily="34" charset="0"/>
              </a:rPr>
              <a:t>3</a:t>
            </a:r>
            <a:endParaRPr lang="uk-UA" sz="2800" b="1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86" y="4534267"/>
            <a:ext cx="1894098" cy="1894098"/>
          </a:xfrm>
          <a:prstGeom prst="rect">
            <a:avLst/>
          </a:prstGeom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70CB2B18-8BBE-467A-9040-2847D38CCB74}"/>
              </a:ext>
            </a:extLst>
          </p:cNvPr>
          <p:cNvSpPr/>
          <p:nvPr/>
        </p:nvSpPr>
        <p:spPr>
          <a:xfrm>
            <a:off x="510618" y="611773"/>
            <a:ext cx="9078012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uk-UA" sz="1600" b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R="4590"/>
            <a:r>
              <a:rPr lang="en-US" sz="16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Prof. Dr. Serhiy Kondratenko</a:t>
            </a:r>
          </a:p>
          <a:p>
            <a:pPr marR="4590"/>
            <a:endParaRPr lang="en-US" sz="1600" b="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R="4590"/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Taras Shevchenko National University of Kyiv </a:t>
            </a:r>
          </a:p>
          <a:p>
            <a:pPr marR="4590"/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Division of Optics</a:t>
            </a:r>
          </a:p>
          <a:p>
            <a:pPr marR="4590"/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64/13, </a:t>
            </a:r>
            <a:r>
              <a:rPr lang="en-US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Volodymyrska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Street, City of Kyiv, Ukraine, 01601</a:t>
            </a:r>
          </a:p>
          <a:p>
            <a:pPr marR="4590"/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Kondratenko@knu.ua</a:t>
            </a:r>
          </a:p>
          <a:p>
            <a:pPr marR="4590"/>
            <a:endParaRPr lang="uk-UA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29431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B2321992-52A4-40AF-924D-C51DDB885B68}"/>
              </a:ext>
            </a:extLst>
          </p:cNvPr>
          <p:cNvSpPr/>
          <p:nvPr/>
        </p:nvSpPr>
        <p:spPr>
          <a:xfrm>
            <a:off x="-326796" y="6534074"/>
            <a:ext cx="8235884" cy="3899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kern="100" dirty="0">
                <a:solidFill>
                  <a:srgbClr val="000000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Arial Rounded MT Bold" panose="020F07040305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1st Workshop</a:t>
            </a:r>
            <a:r>
              <a:rPr lang="uk-UA" kern="100" dirty="0">
                <a:solidFill>
                  <a:srgbClr val="000000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Arial Rounded MT Bold" panose="020F07040305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b="1" kern="100" dirty="0">
                <a:solidFill>
                  <a:srgbClr val="000000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Arial Rounded MT Bold" panose="020F07040305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Green Energy Technologies for the Future</a:t>
            </a:r>
            <a:endParaRPr lang="en-US" sz="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CC72C6-1531-49FC-A791-ED20D2FA80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670" b="13883"/>
          <a:stretch/>
        </p:blipFill>
        <p:spPr bwMode="auto">
          <a:xfrm>
            <a:off x="1" y="4041933"/>
            <a:ext cx="4572000" cy="2542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8FFEB1B-E8CD-42EE-8C2E-EA5C5FFB2330}"/>
              </a:ext>
            </a:extLst>
          </p:cNvPr>
          <p:cNvSpPr txBox="1"/>
          <p:nvPr/>
        </p:nvSpPr>
        <p:spPr>
          <a:xfrm>
            <a:off x="1249960" y="2159335"/>
            <a:ext cx="1047777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297363">
              <a:spcBef>
                <a:spcPct val="20000"/>
              </a:spcBef>
              <a:tabLst>
                <a:tab pos="16222663" algn="l"/>
                <a:tab pos="26822400" algn="l"/>
              </a:tabLst>
            </a:pPr>
            <a:r>
              <a:rPr lang="en-US" altLang="ru-RU" sz="2400" b="1" dirty="0">
                <a:solidFill>
                  <a:schemeClr val="accent6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Group of  Optical diagnostics of semiconductor materials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3F1F65-260D-4E8F-8AE4-9404744977CF}"/>
              </a:ext>
            </a:extLst>
          </p:cNvPr>
          <p:cNvSpPr txBox="1"/>
          <p:nvPr/>
        </p:nvSpPr>
        <p:spPr>
          <a:xfrm>
            <a:off x="2014194" y="2967335"/>
            <a:ext cx="816361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ru-RU" sz="2400" b="1" dirty="0">
                <a:latin typeface="Arial" panose="020B060402020202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Prof. Serhiy Kondratenko </a:t>
            </a:r>
            <a:endParaRPr lang="en-US" altLang="ru-RU" sz="24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8" name="Picture 14" descr="Flexible Perovskite Solar Cells: High‐Performance Flexible Perovskite Solar  Cells Enabled by Low‐Temperature ALD‐Assisted Surface Passivation (Advanced  Optical Materials 24/2018) - Jin - 2018 - Advanced Optical Materials -  Wiley Online Library">
            <a:extLst>
              <a:ext uri="{FF2B5EF4-FFF2-40B4-BE49-F238E27FC236}">
                <a16:creationId xmlns:a16="http://schemas.microsoft.com/office/drawing/2014/main" id="{C9E8E90B-1AF6-4460-B24F-35BE36C5A4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5" t="28379" b="23915"/>
          <a:stretch/>
        </p:blipFill>
        <p:spPr bwMode="auto">
          <a:xfrm>
            <a:off x="4572000" y="4032506"/>
            <a:ext cx="4026716" cy="2553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5">
            <a:extLst>
              <a:ext uri="{FF2B5EF4-FFF2-40B4-BE49-F238E27FC236}">
                <a16:creationId xmlns:a16="http://schemas.microsoft.com/office/drawing/2014/main" id="{CA1A7B7C-0761-4EC2-8B9D-0EE1E6EC2C14}"/>
              </a:ext>
            </a:extLst>
          </p:cNvPr>
          <p:cNvGrpSpPr/>
          <p:nvPr/>
        </p:nvGrpSpPr>
        <p:grpSpPr>
          <a:xfrm>
            <a:off x="8598716" y="4051360"/>
            <a:ext cx="3593284" cy="2542688"/>
            <a:chOff x="8573549" y="4315312"/>
            <a:chExt cx="3570729" cy="2542688"/>
          </a:xfrm>
        </p:grpSpPr>
        <p:pic>
          <p:nvPicPr>
            <p:cNvPr id="10" name="Picture 16" descr="Advanced Optical Materials: Vol 8, No 9">
              <a:extLst>
                <a:ext uri="{FF2B5EF4-FFF2-40B4-BE49-F238E27FC236}">
                  <a16:creationId xmlns:a16="http://schemas.microsoft.com/office/drawing/2014/main" id="{64171EB6-152C-4915-8191-5CBFA60AD32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4162" b="10076"/>
            <a:stretch/>
          </p:blipFill>
          <p:spPr bwMode="auto">
            <a:xfrm>
              <a:off x="8573549" y="4315312"/>
              <a:ext cx="3570729" cy="25426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4">
              <a:extLst>
                <a:ext uri="{FF2B5EF4-FFF2-40B4-BE49-F238E27FC236}">
                  <a16:creationId xmlns:a16="http://schemas.microsoft.com/office/drawing/2014/main" id="{57C06C87-37DE-4E0D-AB50-3605E05C3FDC}"/>
                </a:ext>
              </a:extLst>
            </p:cNvPr>
            <p:cNvSpPr/>
            <p:nvPr/>
          </p:nvSpPr>
          <p:spPr>
            <a:xfrm>
              <a:off x="9395670" y="4315312"/>
              <a:ext cx="2642532" cy="197965"/>
            </a:xfrm>
            <a:prstGeom prst="rect">
              <a:avLst/>
            </a:prstGeom>
            <a:solidFill>
              <a:srgbClr val="14171D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351719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B2321992-52A4-40AF-924D-C51DDB885B68}"/>
              </a:ext>
            </a:extLst>
          </p:cNvPr>
          <p:cNvSpPr/>
          <p:nvPr/>
        </p:nvSpPr>
        <p:spPr>
          <a:xfrm>
            <a:off x="-374839" y="6512601"/>
            <a:ext cx="8235884" cy="3899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kern="100" dirty="0">
                <a:solidFill>
                  <a:srgbClr val="000000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Arial Rounded MT Bold" panose="020F07040305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1st Workshop</a:t>
            </a:r>
            <a:r>
              <a:rPr lang="uk-UA" kern="100" dirty="0">
                <a:solidFill>
                  <a:srgbClr val="000000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Arial Rounded MT Bold" panose="020F07040305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b="1" kern="100" dirty="0">
                <a:solidFill>
                  <a:srgbClr val="000000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Arial Rounded MT Bold" panose="020F07040305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Green Energy Technologies for the Future</a:t>
            </a:r>
            <a:endParaRPr lang="en-US" sz="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4B3D15-60F0-4147-8663-8A4112E9020D}"/>
              </a:ext>
            </a:extLst>
          </p:cNvPr>
          <p:cNvSpPr txBox="1"/>
          <p:nvPr/>
        </p:nvSpPr>
        <p:spPr>
          <a:xfrm>
            <a:off x="-433631" y="503718"/>
            <a:ext cx="121919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297363">
              <a:spcBef>
                <a:spcPct val="20000"/>
              </a:spcBef>
              <a:tabLst>
                <a:tab pos="16222663" algn="l"/>
                <a:tab pos="26822400" algn="l"/>
              </a:tabLst>
            </a:pPr>
            <a:r>
              <a:rPr lang="en-US" altLang="ru-RU" sz="2400" b="1" dirty="0">
                <a:solidFill>
                  <a:schemeClr val="accent1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Group Research topics</a:t>
            </a:r>
            <a:endParaRPr lang="ru-RU" altLang="ru-RU" sz="2400" b="1" dirty="0">
              <a:solidFill>
                <a:schemeClr val="accent1">
                  <a:lumMod val="7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" name="Rectangle: Rounded Corners 2">
            <a:extLst>
              <a:ext uri="{FF2B5EF4-FFF2-40B4-BE49-F238E27FC236}">
                <a16:creationId xmlns:a16="http://schemas.microsoft.com/office/drawing/2014/main" id="{F20700D7-C4C4-421A-AC0D-2DAFADD15F7F}"/>
              </a:ext>
            </a:extLst>
          </p:cNvPr>
          <p:cNvSpPr/>
          <p:nvPr/>
        </p:nvSpPr>
        <p:spPr>
          <a:xfrm>
            <a:off x="926641" y="1051852"/>
            <a:ext cx="5241548" cy="264363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160899-BB24-46CB-9E0E-A6AB6F1AC3C7}"/>
              </a:ext>
            </a:extLst>
          </p:cNvPr>
          <p:cNvSpPr txBox="1"/>
          <p:nvPr/>
        </p:nvSpPr>
        <p:spPr>
          <a:xfrm>
            <a:off x="1010664" y="1118981"/>
            <a:ext cx="502358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Solar cells and IR Photodetectors</a:t>
            </a:r>
            <a:endParaRPr lang="en-US" sz="2000" b="1" dirty="0"/>
          </a:p>
        </p:txBody>
      </p:sp>
      <p:pic>
        <p:nvPicPr>
          <p:cNvPr id="7" name="Picture 5">
            <a:extLst>
              <a:ext uri="{FF2B5EF4-FFF2-40B4-BE49-F238E27FC236}">
                <a16:creationId xmlns:a16="http://schemas.microsoft.com/office/drawing/2014/main" id="{4DB013CD-7BDD-48C3-8835-6934E3B582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185" y="1630219"/>
            <a:ext cx="4810542" cy="182285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68C9B71-DD7C-4FBE-8520-3F8A3EAFA22A}"/>
              </a:ext>
            </a:extLst>
          </p:cNvPr>
          <p:cNvSpPr txBox="1"/>
          <p:nvPr/>
        </p:nvSpPr>
        <p:spPr>
          <a:xfrm>
            <a:off x="7234522" y="1056634"/>
            <a:ext cx="506124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Physics of Low-Dimensional Systems 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12">
            <a:extLst>
              <a:ext uri="{FF2B5EF4-FFF2-40B4-BE49-F238E27FC236}">
                <a16:creationId xmlns:a16="http://schemas.microsoft.com/office/drawing/2014/main" id="{DECCE27E-0E95-4875-8C6A-284B41CC6F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1045" y="1420479"/>
            <a:ext cx="3035195" cy="2255234"/>
          </a:xfrm>
          <a:prstGeom prst="rect">
            <a:avLst/>
          </a:prstGeom>
        </p:spPr>
      </p:pic>
      <p:pic>
        <p:nvPicPr>
          <p:cNvPr id="10" name="Рисунок 22">
            <a:extLst>
              <a:ext uri="{FF2B5EF4-FFF2-40B4-BE49-F238E27FC236}">
                <a16:creationId xmlns:a16="http://schemas.microsoft.com/office/drawing/2014/main" id="{A34FB388-DFC4-4495-AF9F-49B0B4AD887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2873" y="4509638"/>
            <a:ext cx="3990632" cy="198059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D137174-F906-4439-B0C3-537DC24AAD3C}"/>
              </a:ext>
            </a:extLst>
          </p:cNvPr>
          <p:cNvSpPr txBox="1"/>
          <p:nvPr/>
        </p:nvSpPr>
        <p:spPr>
          <a:xfrm>
            <a:off x="3154329" y="4023954"/>
            <a:ext cx="738738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Photoconductivity of Semiconductor Heterostructures</a:t>
            </a:r>
          </a:p>
        </p:txBody>
      </p:sp>
      <p:sp>
        <p:nvSpPr>
          <p:cNvPr id="13" name="Rectangle: Rounded Corners 16">
            <a:extLst>
              <a:ext uri="{FF2B5EF4-FFF2-40B4-BE49-F238E27FC236}">
                <a16:creationId xmlns:a16="http://schemas.microsoft.com/office/drawing/2014/main" id="{1DB12D11-61B1-4C68-9D62-EAD8B996025E}"/>
              </a:ext>
            </a:extLst>
          </p:cNvPr>
          <p:cNvSpPr/>
          <p:nvPr/>
        </p:nvSpPr>
        <p:spPr>
          <a:xfrm>
            <a:off x="6848023" y="1051851"/>
            <a:ext cx="5142872" cy="2683605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6">
            <a:extLst>
              <a:ext uri="{FF2B5EF4-FFF2-40B4-BE49-F238E27FC236}">
                <a16:creationId xmlns:a16="http://schemas.microsoft.com/office/drawing/2014/main" id="{3A0C7786-164B-44B6-806D-9ED529118B96}"/>
              </a:ext>
            </a:extLst>
          </p:cNvPr>
          <p:cNvSpPr/>
          <p:nvPr/>
        </p:nvSpPr>
        <p:spPr>
          <a:xfrm>
            <a:off x="2766215" y="3836584"/>
            <a:ext cx="6641735" cy="2683605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906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8" grpId="0"/>
      <p:bldP spid="11" grpId="0"/>
      <p:bldP spid="13" grpId="0" animBg="1"/>
      <p:bldP spid="1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B2321992-52A4-40AF-924D-C51DDB885B68}"/>
              </a:ext>
            </a:extLst>
          </p:cNvPr>
          <p:cNvSpPr/>
          <p:nvPr/>
        </p:nvSpPr>
        <p:spPr>
          <a:xfrm>
            <a:off x="-326796" y="6534074"/>
            <a:ext cx="8235884" cy="3899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kern="100" dirty="0">
                <a:solidFill>
                  <a:srgbClr val="000000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Arial Rounded MT Bold" panose="020F07040305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1st Workshop</a:t>
            </a:r>
            <a:r>
              <a:rPr lang="uk-UA" kern="100" dirty="0">
                <a:solidFill>
                  <a:srgbClr val="000000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Arial Rounded MT Bold" panose="020F07040305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b="1" kern="100" dirty="0">
                <a:solidFill>
                  <a:srgbClr val="000000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Arial Rounded MT Bold" panose="020F07040305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Green Energy Technologies for the Future</a:t>
            </a:r>
            <a:endParaRPr lang="en-US" sz="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Прямоугольник 93">
            <a:extLst>
              <a:ext uri="{FF2B5EF4-FFF2-40B4-BE49-F238E27FC236}">
                <a16:creationId xmlns:a16="http://schemas.microsoft.com/office/drawing/2014/main" id="{AF9148A7-A11C-460F-99FA-F3CB6DEA43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7544" y="1405893"/>
            <a:ext cx="6091354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4297363">
              <a:lnSpc>
                <a:spcPct val="90000"/>
              </a:lnSpc>
              <a:spcBef>
                <a:spcPts val="3313"/>
              </a:spcBef>
              <a:buFont typeface="Arial" panose="020B0604020202020204" pitchFamily="34" charset="0"/>
              <a:buChar char="•"/>
              <a:defRPr sz="9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4297363">
              <a:lnSpc>
                <a:spcPct val="90000"/>
              </a:lnSpc>
              <a:spcBef>
                <a:spcPts val="1650"/>
              </a:spcBef>
              <a:buFont typeface="Arial" panose="020B0604020202020204" pitchFamily="34" charset="0"/>
              <a:buChar char="•"/>
              <a:defRPr sz="79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4297363">
              <a:lnSpc>
                <a:spcPct val="90000"/>
              </a:lnSpc>
              <a:spcBef>
                <a:spcPts val="1650"/>
              </a:spcBef>
              <a:buFont typeface="Arial" panose="020B0604020202020204" pitchFamily="34" charset="0"/>
              <a:buChar char="•"/>
              <a:defRPr sz="6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4297363">
              <a:lnSpc>
                <a:spcPct val="90000"/>
              </a:lnSpc>
              <a:spcBef>
                <a:spcPts val="1650"/>
              </a:spcBef>
              <a:buFont typeface="Arial" panose="020B0604020202020204" pitchFamily="34" charset="0"/>
              <a:buChar char="•"/>
              <a:defRPr sz="59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4297363">
              <a:lnSpc>
                <a:spcPct val="90000"/>
              </a:lnSpc>
              <a:spcBef>
                <a:spcPts val="1650"/>
              </a:spcBef>
              <a:buFont typeface="Arial" panose="020B0604020202020204" pitchFamily="34" charset="0"/>
              <a:buChar char="•"/>
              <a:defRPr sz="59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297363" eaLnBrk="0" fontAlgn="base" hangingPunct="0">
              <a:lnSpc>
                <a:spcPct val="90000"/>
              </a:lnSpc>
              <a:spcBef>
                <a:spcPts val="16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59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297363" eaLnBrk="0" fontAlgn="base" hangingPunct="0">
              <a:lnSpc>
                <a:spcPct val="90000"/>
              </a:lnSpc>
              <a:spcBef>
                <a:spcPts val="16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59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297363" eaLnBrk="0" fontAlgn="base" hangingPunct="0">
              <a:lnSpc>
                <a:spcPct val="90000"/>
              </a:lnSpc>
              <a:spcBef>
                <a:spcPts val="16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59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297363" eaLnBrk="0" fontAlgn="base" hangingPunct="0">
              <a:lnSpc>
                <a:spcPct val="90000"/>
              </a:lnSpc>
              <a:spcBef>
                <a:spcPts val="16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59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342900" indent="-342900" eaLnBrk="1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GB" alt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Photoelectric and  </a:t>
            </a:r>
            <a:r>
              <a:rPr lang="en-GB" alt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Photol</a:t>
            </a:r>
            <a:r>
              <a:rPr lang="en-US" alt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uminescence</a:t>
            </a:r>
            <a:r>
              <a:rPr lang="en-US" alt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spectroscopy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alt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Photoconductivity transients and thermally stimulated  conductivity</a:t>
            </a:r>
          </a:p>
          <a:p>
            <a:pPr marL="342900" indent="-342900" eaLnBrk="1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alt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Transport measurement</a:t>
            </a:r>
            <a:r>
              <a:rPr lang="en-US" alt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C2CC5C-1F1D-4F2A-8C14-EC0D73030FE8}"/>
              </a:ext>
            </a:extLst>
          </p:cNvPr>
          <p:cNvSpPr txBox="1"/>
          <p:nvPr/>
        </p:nvSpPr>
        <p:spPr>
          <a:xfrm>
            <a:off x="0" y="415603"/>
            <a:ext cx="1219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297363">
              <a:spcBef>
                <a:spcPct val="20000"/>
              </a:spcBef>
              <a:tabLst>
                <a:tab pos="16222663" algn="l"/>
                <a:tab pos="26822400" algn="l"/>
              </a:tabLst>
            </a:pPr>
            <a:r>
              <a:rPr lang="en-US" altLang="ru-RU" sz="2400" b="1" dirty="0">
                <a:solidFill>
                  <a:schemeClr val="accent1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Experimental facilities</a:t>
            </a:r>
          </a:p>
        </p:txBody>
      </p:sp>
      <p:pic>
        <p:nvPicPr>
          <p:cNvPr id="6" name="Picture 10">
            <a:extLst>
              <a:ext uri="{FF2B5EF4-FFF2-40B4-BE49-F238E27FC236}">
                <a16:creationId xmlns:a16="http://schemas.microsoft.com/office/drawing/2014/main" id="{928F71F4-00FE-4808-8383-8213F0D8FA9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1" t="21475" r="10735" b="20473"/>
          <a:stretch/>
        </p:blipFill>
        <p:spPr>
          <a:xfrm>
            <a:off x="501750" y="2827015"/>
            <a:ext cx="3513615" cy="3156199"/>
          </a:xfrm>
          <a:prstGeom prst="rect">
            <a:avLst/>
          </a:prstGeom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E7ABC005-C7FC-4B12-80FD-16C563A8C3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49" r="3" b="9703"/>
          <a:stretch/>
        </p:blipFill>
        <p:spPr bwMode="auto">
          <a:xfrm>
            <a:off x="7229437" y="1400996"/>
            <a:ext cx="4242274" cy="2238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: Rounded Corners 14">
            <a:extLst>
              <a:ext uri="{FF2B5EF4-FFF2-40B4-BE49-F238E27FC236}">
                <a16:creationId xmlns:a16="http://schemas.microsoft.com/office/drawing/2014/main" id="{31331DA4-DC17-457A-ACAD-8A9CEA485139}"/>
              </a:ext>
            </a:extLst>
          </p:cNvPr>
          <p:cNvSpPr/>
          <p:nvPr/>
        </p:nvSpPr>
        <p:spPr>
          <a:xfrm>
            <a:off x="273090" y="913286"/>
            <a:ext cx="6112216" cy="5625737"/>
          </a:xfrm>
          <a:prstGeom prst="roundRect">
            <a:avLst>
              <a:gd name="adj" fmla="val 4125"/>
            </a:avLst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751D48-EC0F-4966-8EA2-7275E0673FA1}"/>
              </a:ext>
            </a:extLst>
          </p:cNvPr>
          <p:cNvSpPr txBox="1"/>
          <p:nvPr/>
        </p:nvSpPr>
        <p:spPr>
          <a:xfrm>
            <a:off x="4172724" y="2861445"/>
            <a:ext cx="205522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Temperature range:</a:t>
            </a:r>
          </a:p>
          <a:p>
            <a:r>
              <a:rPr lang="en-US" dirty="0"/>
              <a:t>10-400K</a:t>
            </a:r>
          </a:p>
          <a:p>
            <a:endParaRPr lang="en-US" dirty="0"/>
          </a:p>
          <a:p>
            <a:r>
              <a:rPr lang="en-US" dirty="0"/>
              <a:t>Spectral range</a:t>
            </a:r>
          </a:p>
          <a:p>
            <a:r>
              <a:rPr lang="en-US" dirty="0"/>
              <a:t>0.25-10 </a:t>
            </a:r>
            <a:r>
              <a:rPr lang="el-GR" dirty="0"/>
              <a:t>μ</a:t>
            </a:r>
            <a:r>
              <a:rPr lang="en-US" dirty="0"/>
              <a:t>m</a:t>
            </a:r>
          </a:p>
          <a:p>
            <a:endParaRPr lang="en-US" dirty="0"/>
          </a:p>
          <a:p>
            <a:r>
              <a:rPr lang="en-US" dirty="0" err="1"/>
              <a:t>pA</a:t>
            </a:r>
            <a:r>
              <a:rPr lang="en-US" dirty="0"/>
              <a:t> low current sensitivity</a:t>
            </a:r>
          </a:p>
          <a:p>
            <a:endParaRPr lang="en-US" dirty="0"/>
          </a:p>
          <a:p>
            <a:r>
              <a:rPr lang="en-US" dirty="0"/>
              <a:t>Lock-in amplifier low noise detection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BF2531-3567-42C8-9E84-338207F15BA0}"/>
              </a:ext>
            </a:extLst>
          </p:cNvPr>
          <p:cNvSpPr txBox="1"/>
          <p:nvPr/>
        </p:nvSpPr>
        <p:spPr>
          <a:xfrm>
            <a:off x="1242480" y="921865"/>
            <a:ext cx="45071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Semiconductor characterization setup </a:t>
            </a:r>
          </a:p>
        </p:txBody>
      </p:sp>
      <p:sp>
        <p:nvSpPr>
          <p:cNvPr id="11" name="Rectangle: Rounded Corners 20">
            <a:extLst>
              <a:ext uri="{FF2B5EF4-FFF2-40B4-BE49-F238E27FC236}">
                <a16:creationId xmlns:a16="http://schemas.microsoft.com/office/drawing/2014/main" id="{9CABB9B1-930A-416A-8FBA-F6C4DDADB906}"/>
              </a:ext>
            </a:extLst>
          </p:cNvPr>
          <p:cNvSpPr/>
          <p:nvPr/>
        </p:nvSpPr>
        <p:spPr>
          <a:xfrm>
            <a:off x="6732449" y="963865"/>
            <a:ext cx="5207725" cy="2822115"/>
          </a:xfrm>
          <a:prstGeom prst="roundRect">
            <a:avLst>
              <a:gd name="adj" fmla="val 4125"/>
            </a:avLst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73735AD-3E15-4C19-B713-47A27BAFEB84}"/>
              </a:ext>
            </a:extLst>
          </p:cNvPr>
          <p:cNvSpPr txBox="1"/>
          <p:nvPr/>
        </p:nvSpPr>
        <p:spPr>
          <a:xfrm>
            <a:off x="7139303" y="979254"/>
            <a:ext cx="44450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ru-RU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AFM and Kelvin Probe Force Microscopy</a:t>
            </a:r>
            <a:endParaRPr lang="en-US" dirty="0"/>
          </a:p>
        </p:txBody>
      </p:sp>
      <p:sp>
        <p:nvSpPr>
          <p:cNvPr id="13" name="Rectangle: Rounded Corners 23">
            <a:extLst>
              <a:ext uri="{FF2B5EF4-FFF2-40B4-BE49-F238E27FC236}">
                <a16:creationId xmlns:a16="http://schemas.microsoft.com/office/drawing/2014/main" id="{182C7BC7-39F1-4B46-B24A-33FB15A679ED}"/>
              </a:ext>
            </a:extLst>
          </p:cNvPr>
          <p:cNvSpPr/>
          <p:nvPr/>
        </p:nvSpPr>
        <p:spPr>
          <a:xfrm>
            <a:off x="6732448" y="4006632"/>
            <a:ext cx="5207725" cy="2532391"/>
          </a:xfrm>
          <a:prstGeom prst="roundRect">
            <a:avLst>
              <a:gd name="adj" fmla="val 4125"/>
            </a:avLst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489949A-D297-4626-A2C9-3E38DB196FB8}"/>
              </a:ext>
            </a:extLst>
          </p:cNvPr>
          <p:cNvSpPr txBox="1"/>
          <p:nvPr/>
        </p:nvSpPr>
        <p:spPr>
          <a:xfrm>
            <a:off x="6732448" y="4054930"/>
            <a:ext cx="52077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ru-RU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Sample preparation  and  other </a:t>
            </a:r>
            <a:br>
              <a:rPr lang="en-US" altLang="ru-RU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800" b="1" dirty="0"/>
              <a:t>characterization</a:t>
            </a:r>
            <a:r>
              <a:rPr lang="en-US" altLang="ru-RU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facilities</a:t>
            </a:r>
            <a:endParaRPr lang="en-US" dirty="0"/>
          </a:p>
        </p:txBody>
      </p:sp>
      <p:sp>
        <p:nvSpPr>
          <p:cNvPr id="15" name="Прямоугольник 93">
            <a:extLst>
              <a:ext uri="{FF2B5EF4-FFF2-40B4-BE49-F238E27FC236}">
                <a16:creationId xmlns:a16="http://schemas.microsoft.com/office/drawing/2014/main" id="{B9ADEF12-CDA8-4FF8-BF4B-6F709C9A04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68268" y="4795284"/>
            <a:ext cx="4987089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4297363">
              <a:lnSpc>
                <a:spcPct val="90000"/>
              </a:lnSpc>
              <a:spcBef>
                <a:spcPts val="3313"/>
              </a:spcBef>
              <a:buFont typeface="Arial" panose="020B0604020202020204" pitchFamily="34" charset="0"/>
              <a:buChar char="•"/>
              <a:defRPr sz="9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4297363">
              <a:lnSpc>
                <a:spcPct val="90000"/>
              </a:lnSpc>
              <a:spcBef>
                <a:spcPts val="1650"/>
              </a:spcBef>
              <a:buFont typeface="Arial" panose="020B0604020202020204" pitchFamily="34" charset="0"/>
              <a:buChar char="•"/>
              <a:defRPr sz="79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4297363">
              <a:lnSpc>
                <a:spcPct val="90000"/>
              </a:lnSpc>
              <a:spcBef>
                <a:spcPts val="1650"/>
              </a:spcBef>
              <a:buFont typeface="Arial" panose="020B0604020202020204" pitchFamily="34" charset="0"/>
              <a:buChar char="•"/>
              <a:defRPr sz="6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4297363">
              <a:lnSpc>
                <a:spcPct val="90000"/>
              </a:lnSpc>
              <a:spcBef>
                <a:spcPts val="1650"/>
              </a:spcBef>
              <a:buFont typeface="Arial" panose="020B0604020202020204" pitchFamily="34" charset="0"/>
              <a:buChar char="•"/>
              <a:defRPr sz="59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4297363">
              <a:lnSpc>
                <a:spcPct val="90000"/>
              </a:lnSpc>
              <a:spcBef>
                <a:spcPts val="1650"/>
              </a:spcBef>
              <a:buFont typeface="Arial" panose="020B0604020202020204" pitchFamily="34" charset="0"/>
              <a:buChar char="•"/>
              <a:defRPr sz="59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297363" eaLnBrk="0" fontAlgn="base" hangingPunct="0">
              <a:lnSpc>
                <a:spcPct val="90000"/>
              </a:lnSpc>
              <a:spcBef>
                <a:spcPts val="16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59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297363" eaLnBrk="0" fontAlgn="base" hangingPunct="0">
              <a:lnSpc>
                <a:spcPct val="90000"/>
              </a:lnSpc>
              <a:spcBef>
                <a:spcPts val="16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59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297363" eaLnBrk="0" fontAlgn="base" hangingPunct="0">
              <a:lnSpc>
                <a:spcPct val="90000"/>
              </a:lnSpc>
              <a:spcBef>
                <a:spcPts val="16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59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297363" eaLnBrk="0" fontAlgn="base" hangingPunct="0">
              <a:lnSpc>
                <a:spcPct val="90000"/>
              </a:lnSpc>
              <a:spcBef>
                <a:spcPts val="16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59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342900" indent="-342900" eaLnBrk="1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alt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Spin and spray coating thin film deposition</a:t>
            </a:r>
          </a:p>
          <a:p>
            <a:pPr marL="342900" indent="-342900" eaLnBrk="1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alt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Spectral ellipsometry</a:t>
            </a:r>
          </a:p>
          <a:p>
            <a:pPr marL="342900" indent="-342900" eaLnBrk="1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alt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Optical transmission and absorption spectroscopy</a:t>
            </a:r>
          </a:p>
        </p:txBody>
      </p:sp>
    </p:spTree>
    <p:extLst>
      <p:ext uri="{BB962C8B-B14F-4D97-AF65-F5344CB8AC3E}">
        <p14:creationId xmlns:p14="http://schemas.microsoft.com/office/powerpoint/2010/main" val="2033928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 animBg="1"/>
      <p:bldP spid="9" grpId="0"/>
      <p:bldP spid="10" grpId="0"/>
      <p:bldP spid="11" grpId="0" animBg="1"/>
      <p:bldP spid="12" grpId="0"/>
      <p:bldP spid="13" grpId="0" animBg="1"/>
      <p:bldP spid="14" grpId="0"/>
      <p:bldP spid="1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B2321992-52A4-40AF-924D-C51DDB885B68}"/>
              </a:ext>
            </a:extLst>
          </p:cNvPr>
          <p:cNvSpPr/>
          <p:nvPr/>
        </p:nvSpPr>
        <p:spPr>
          <a:xfrm>
            <a:off x="-326796" y="6534074"/>
            <a:ext cx="8235884" cy="3899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kern="100" dirty="0">
                <a:solidFill>
                  <a:srgbClr val="000000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Arial Rounded MT Bold" panose="020F07040305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1st Workshop</a:t>
            </a:r>
            <a:r>
              <a:rPr lang="uk-UA" kern="100" dirty="0">
                <a:solidFill>
                  <a:srgbClr val="000000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Arial Rounded MT Bold" panose="020F07040305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b="1" kern="100" dirty="0">
                <a:solidFill>
                  <a:srgbClr val="000000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Arial Rounded MT Bold" panose="020F07040305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Green Energy Technologies for the Future</a:t>
            </a:r>
            <a:endParaRPr lang="en-US" sz="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812D49-FB8B-4D60-A65D-114055837DD1}"/>
              </a:ext>
            </a:extLst>
          </p:cNvPr>
          <p:cNvSpPr txBox="1"/>
          <p:nvPr/>
        </p:nvSpPr>
        <p:spPr>
          <a:xfrm>
            <a:off x="0" y="622992"/>
            <a:ext cx="1219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297363">
              <a:spcBef>
                <a:spcPct val="20000"/>
              </a:spcBef>
              <a:tabLst>
                <a:tab pos="16222663" algn="l"/>
                <a:tab pos="26822400" algn="l"/>
              </a:tabLst>
            </a:pPr>
            <a:r>
              <a:rPr lang="en-US" altLang="ru-RU" sz="2400" b="1" dirty="0">
                <a:solidFill>
                  <a:schemeClr val="accent1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Optical diagnostics of solar cell materials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04F1C2-C72A-4A4A-BD5D-C9E2AFCDF541}"/>
              </a:ext>
            </a:extLst>
          </p:cNvPr>
          <p:cNvSpPr txBox="1"/>
          <p:nvPr/>
        </p:nvSpPr>
        <p:spPr>
          <a:xfrm>
            <a:off x="-986672" y="1502673"/>
            <a:ext cx="502358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Raman Spectroscopy</a:t>
            </a:r>
            <a:endParaRPr lang="en-US" sz="2000" b="1" dirty="0"/>
          </a:p>
        </p:txBody>
      </p:sp>
      <p:pic>
        <p:nvPicPr>
          <p:cNvPr id="10" name="Объект 4">
            <a:extLst>
              <a:ext uri="{FF2B5EF4-FFF2-40B4-BE49-F238E27FC236}">
                <a16:creationId xmlns:a16="http://schemas.microsoft.com/office/drawing/2014/main" id="{262257F7-B715-441F-AD8B-036BB7AB86D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21340" y="2125318"/>
            <a:ext cx="8279280" cy="3879556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43E32136-C397-4211-B527-5E6AD57DC030}"/>
              </a:ext>
            </a:extLst>
          </p:cNvPr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15755" y="1257894"/>
            <a:ext cx="2565753" cy="1931920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A84E8638-2233-478A-A57D-6BA7B1FB69DD}"/>
              </a:ext>
            </a:extLst>
          </p:cNvPr>
          <p:cNvPicPr/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r="48225"/>
          <a:stretch/>
        </p:blipFill>
        <p:spPr>
          <a:xfrm>
            <a:off x="8831254" y="3279064"/>
            <a:ext cx="2565753" cy="3255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500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B2321992-52A4-40AF-924D-C51DDB885B68}"/>
              </a:ext>
            </a:extLst>
          </p:cNvPr>
          <p:cNvSpPr/>
          <p:nvPr/>
        </p:nvSpPr>
        <p:spPr>
          <a:xfrm>
            <a:off x="-326796" y="6534074"/>
            <a:ext cx="8235884" cy="3899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kern="100" dirty="0">
                <a:solidFill>
                  <a:srgbClr val="000000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Arial Rounded MT Bold" panose="020F07040305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1st Workshop</a:t>
            </a:r>
            <a:r>
              <a:rPr lang="uk-UA" kern="100" dirty="0">
                <a:solidFill>
                  <a:srgbClr val="000000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Arial Rounded MT Bold" panose="020F07040305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b="1" kern="100" dirty="0">
                <a:solidFill>
                  <a:srgbClr val="000000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Arial Rounded MT Bold" panose="020F07040305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Green Energy Technologies for the Future</a:t>
            </a:r>
            <a:endParaRPr lang="en-US" sz="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812D49-FB8B-4D60-A65D-114055837DD1}"/>
              </a:ext>
            </a:extLst>
          </p:cNvPr>
          <p:cNvSpPr txBox="1"/>
          <p:nvPr/>
        </p:nvSpPr>
        <p:spPr>
          <a:xfrm>
            <a:off x="0" y="496164"/>
            <a:ext cx="1219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297363">
              <a:spcBef>
                <a:spcPct val="20000"/>
              </a:spcBef>
              <a:tabLst>
                <a:tab pos="16222663" algn="l"/>
                <a:tab pos="26822400" algn="l"/>
              </a:tabLst>
            </a:pPr>
            <a:r>
              <a:rPr lang="en-US" altLang="ru-RU" sz="2400" b="1" dirty="0">
                <a:solidFill>
                  <a:schemeClr val="accent1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Ongoing projects</a:t>
            </a: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0341D91C-58A8-4662-AB5F-47E1F1BF67B3}"/>
              </a:ext>
            </a:extLst>
          </p:cNvPr>
          <p:cNvSpPr/>
          <p:nvPr/>
        </p:nvSpPr>
        <p:spPr>
          <a:xfrm>
            <a:off x="598629" y="1048639"/>
            <a:ext cx="11730775" cy="286232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  <a:latin typeface="Arial" panose="020B0604020202020204" pitchFamily="34" charset="0"/>
              </a:rPr>
              <a:t>Innovative Solar Cells </a:t>
            </a:r>
            <a:r>
              <a:rPr lang="en-US" b="1" dirty="0">
                <a:latin typeface="Arial" panose="020B0604020202020204" pitchFamily="34" charset="0"/>
              </a:rPr>
              <a:t>NATO project (2021-2025)</a:t>
            </a:r>
          </a:p>
          <a:p>
            <a:endParaRPr lang="en-US" b="1" dirty="0">
              <a:latin typeface="Arial" panose="020B0604020202020204" pitchFamily="34" charset="0"/>
            </a:endParaRPr>
          </a:p>
          <a:p>
            <a:r>
              <a:rPr lang="en-US" b="1" dirty="0">
                <a:latin typeface="Arial" panose="020B0604020202020204" pitchFamily="34" charset="0"/>
              </a:rPr>
              <a:t>          </a:t>
            </a:r>
            <a:r>
              <a:rPr lang="en-US" dirty="0">
                <a:latin typeface="Arial" panose="020B0604020202020204" pitchFamily="34" charset="0"/>
              </a:rPr>
              <a:t>in collaboration with </a:t>
            </a:r>
          </a:p>
          <a:p>
            <a:r>
              <a:rPr lang="en-US" dirty="0">
                <a:latin typeface="Arial" panose="020B0604020202020204" pitchFamily="34" charset="0"/>
              </a:rPr>
              <a:t>          </a:t>
            </a:r>
            <a:r>
              <a:rPr lang="en-US" dirty="0" err="1">
                <a:latin typeface="Arial" panose="020B0604020202020204" pitchFamily="34" charset="0"/>
              </a:rPr>
              <a:t>Lashkaryov</a:t>
            </a:r>
            <a:r>
              <a:rPr lang="en-US" dirty="0">
                <a:latin typeface="Arial" panose="020B0604020202020204" pitchFamily="34" charset="0"/>
              </a:rPr>
              <a:t> Institute of Semiconductor Physics NASU (ISP NASU), Kyiv, Ukraine (Prof. Dr. Alexei </a:t>
            </a:r>
            <a:r>
              <a:rPr lang="en-US" dirty="0" err="1">
                <a:latin typeface="Arial" panose="020B0604020202020204" pitchFamily="34" charset="0"/>
              </a:rPr>
              <a:t>Nazarov</a:t>
            </a:r>
            <a:r>
              <a:rPr lang="en-US" dirty="0">
                <a:latin typeface="Arial" panose="020B0604020202020204" pitchFamily="34" charset="0"/>
              </a:rPr>
              <a:t>)</a:t>
            </a:r>
          </a:p>
          <a:p>
            <a:r>
              <a:rPr lang="en-US" dirty="0">
                <a:latin typeface="Arial" panose="020B0604020202020204" pitchFamily="34" charset="0"/>
              </a:rPr>
              <a:t>          </a:t>
            </a:r>
            <a:r>
              <a:rPr lang="en-US" dirty="0" err="1">
                <a:latin typeface="Arial" panose="020B0604020202020204" pitchFamily="34" charset="0"/>
              </a:rPr>
              <a:t>Université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catholique</a:t>
            </a:r>
            <a:r>
              <a:rPr lang="en-US" dirty="0">
                <a:latin typeface="Arial" panose="020B0604020202020204" pitchFamily="34" charset="0"/>
              </a:rPr>
              <a:t> de Louvain, Louvain-la-</a:t>
            </a:r>
            <a:r>
              <a:rPr lang="en-US" dirty="0" err="1">
                <a:latin typeface="Arial" panose="020B0604020202020204" pitchFamily="34" charset="0"/>
              </a:rPr>
              <a:t>Neuve</a:t>
            </a:r>
            <a:r>
              <a:rPr lang="en-US" dirty="0">
                <a:latin typeface="Arial" panose="020B0604020202020204" pitchFamily="34" charset="0"/>
              </a:rPr>
              <a:t>, Belgium (Prof. Dr. Denis </a:t>
            </a:r>
            <a:r>
              <a:rPr lang="en-US" dirty="0" err="1">
                <a:latin typeface="Arial" panose="020B0604020202020204" pitchFamily="34" charset="0"/>
              </a:rPr>
              <a:t>Flandre</a:t>
            </a:r>
            <a:r>
              <a:rPr lang="en-US" dirty="0">
                <a:latin typeface="Arial" panose="020B0604020202020204" pitchFamily="34" charset="0"/>
              </a:rPr>
              <a:t>)</a:t>
            </a:r>
          </a:p>
          <a:p>
            <a:endParaRPr lang="en-US" b="1" dirty="0">
              <a:latin typeface="Arial" panose="020B0604020202020204" pitchFamily="34" charset="0"/>
            </a:endParaRPr>
          </a:p>
          <a:p>
            <a:endParaRPr lang="en-US" b="1" dirty="0">
              <a:latin typeface="Arial" panose="020B0604020202020204" pitchFamily="34" charset="0"/>
            </a:endParaRPr>
          </a:p>
          <a:p>
            <a:r>
              <a:rPr lang="en-US" b="1" dirty="0">
                <a:solidFill>
                  <a:srgbClr val="C8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Development of advanced thin film optoelectronic materials based on coupled</a:t>
            </a:r>
          </a:p>
          <a:p>
            <a:r>
              <a:rPr lang="en-US" b="1" dirty="0">
                <a:solidFill>
                  <a:srgbClr val="C8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hybrids of quantum dot and two-dimensional nanostructures </a:t>
            </a: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National Research Foundation of Ukraine (2020-2023)</a:t>
            </a:r>
            <a:endParaRPr lang="LID4096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1B7FAA4C-70EC-4E87-B2FE-B2A49FB48D3F}"/>
              </a:ext>
            </a:extLst>
          </p:cNvPr>
          <p:cNvSpPr/>
          <p:nvPr/>
        </p:nvSpPr>
        <p:spPr>
          <a:xfrm>
            <a:off x="598629" y="4579003"/>
            <a:ext cx="1060984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>
                <a:solidFill>
                  <a:srgbClr val="C00000"/>
                </a:solidFill>
                <a:latin typeface="Arial" panose="020B0604020202020204" pitchFamily="34" charset="0"/>
              </a:rPr>
              <a:t>GeSn</a:t>
            </a:r>
            <a:r>
              <a:rPr lang="en-US" b="1" dirty="0">
                <a:solidFill>
                  <a:srgbClr val="C00000"/>
                </a:solidFill>
                <a:latin typeface="Arial" panose="020B0604020202020204" pitchFamily="34" charset="0"/>
              </a:rPr>
              <a:t> alloys for improved current generation and charge carrier collection in tandem solar cell </a:t>
            </a:r>
          </a:p>
          <a:p>
            <a:r>
              <a:rPr lang="en-US" b="1" dirty="0">
                <a:latin typeface="Arial" panose="020B0604020202020204" pitchFamily="34" charset="0"/>
              </a:rPr>
              <a:t>CRDF Global (2020-2021)</a:t>
            </a:r>
          </a:p>
          <a:p>
            <a:endParaRPr lang="en-US" b="1" dirty="0">
              <a:latin typeface="Arial" panose="020B0604020202020204" pitchFamily="34" charset="0"/>
            </a:endParaRP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LID4096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5D66D3-431F-48ED-A7FC-20B81ADBB543}"/>
              </a:ext>
            </a:extLst>
          </p:cNvPr>
          <p:cNvSpPr txBox="1"/>
          <p:nvPr/>
        </p:nvSpPr>
        <p:spPr>
          <a:xfrm>
            <a:off x="0" y="3943383"/>
            <a:ext cx="1219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297363">
              <a:spcBef>
                <a:spcPct val="20000"/>
              </a:spcBef>
              <a:tabLst>
                <a:tab pos="16222663" algn="l"/>
                <a:tab pos="26822400" algn="l"/>
              </a:tabLst>
            </a:pPr>
            <a:r>
              <a:rPr lang="en-US" altLang="ru-RU" sz="2400" b="1" dirty="0">
                <a:solidFill>
                  <a:schemeClr val="accent1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Completed project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0A443732-A7EB-44E2-9A6E-3B221D36481A}"/>
              </a:ext>
            </a:extLst>
          </p:cNvPr>
          <p:cNvSpPr/>
          <p:nvPr/>
        </p:nvSpPr>
        <p:spPr>
          <a:xfrm>
            <a:off x="1184217" y="5333745"/>
            <a:ext cx="853481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Arial" panose="020B0604020202020204" pitchFamily="34" charset="0"/>
              </a:rPr>
              <a:t>in collaboration with Arkansas Institute for Nanoscience and Engineering, University of Arkansas</a:t>
            </a:r>
          </a:p>
          <a:p>
            <a:r>
              <a:rPr lang="en-US" dirty="0">
                <a:latin typeface="Arial" panose="020B0604020202020204" pitchFamily="34" charset="0"/>
              </a:rPr>
              <a:t>(Prof. Dr. Gregory </a:t>
            </a:r>
            <a:r>
              <a:rPr lang="en-US" dirty="0" err="1">
                <a:latin typeface="Arial" panose="020B0604020202020204" pitchFamily="34" charset="0"/>
              </a:rPr>
              <a:t>Salamo</a:t>
            </a:r>
            <a:r>
              <a:rPr lang="en-US" dirty="0">
                <a:latin typeface="Arial" panose="020B0604020202020204" pitchFamily="34" charset="0"/>
              </a:rPr>
              <a:t>)</a:t>
            </a:r>
          </a:p>
          <a:p>
            <a:r>
              <a:rPr lang="en-US" b="1" dirty="0">
                <a:latin typeface="Arial" panose="020B0604020202020204" pitchFamily="34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5960113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B2321992-52A4-40AF-924D-C51DDB885B68}"/>
              </a:ext>
            </a:extLst>
          </p:cNvPr>
          <p:cNvSpPr/>
          <p:nvPr/>
        </p:nvSpPr>
        <p:spPr>
          <a:xfrm>
            <a:off x="-326796" y="6534074"/>
            <a:ext cx="8235884" cy="3899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kern="100" dirty="0">
                <a:solidFill>
                  <a:srgbClr val="000000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Arial Rounded MT Bold" panose="020F07040305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1st Workshop</a:t>
            </a:r>
            <a:r>
              <a:rPr lang="uk-UA" kern="100" dirty="0">
                <a:solidFill>
                  <a:srgbClr val="000000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Arial Rounded MT Bold" panose="020F07040305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b="1" kern="100" dirty="0">
                <a:solidFill>
                  <a:srgbClr val="000000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Arial Rounded MT Bold" panose="020F07040305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Green Energy Technologies for the Future</a:t>
            </a:r>
            <a:endParaRPr lang="en-US" sz="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F4C817C-75A6-4EC6-8B67-3AA97481A321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3494973" y="1800416"/>
            <a:ext cx="716597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uk-UA" altLang="uk-UA" sz="1800">
              <a:latin typeface="Arial" panose="020B0604020202020204" pitchFamily="34" charset="0"/>
            </a:endParaRPr>
          </a:p>
        </p:txBody>
      </p:sp>
      <p:sp>
        <p:nvSpPr>
          <p:cNvPr id="6" name="Rectangle 11">
            <a:extLst>
              <a:ext uri="{FF2B5EF4-FFF2-40B4-BE49-F238E27FC236}">
                <a16:creationId xmlns:a16="http://schemas.microsoft.com/office/drawing/2014/main" id="{587CD897-7CA9-4ACC-B9FE-E0EC095F04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85823" y="2598135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uk-UA" altLang="ru-RU" sz="1800">
              <a:latin typeface="Arial" panose="020B0604020202020204" pitchFamily="34" charset="0"/>
            </a:endParaRPr>
          </a:p>
        </p:txBody>
      </p:sp>
      <p:graphicFrame>
        <p:nvGraphicFramePr>
          <p:cNvPr id="7" name="Объект 2">
            <a:extLst>
              <a:ext uri="{FF2B5EF4-FFF2-40B4-BE49-F238E27FC236}">
                <a16:creationId xmlns:a16="http://schemas.microsoft.com/office/drawing/2014/main" id="{2C363C87-2765-43AC-B670-7465D250D64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18240274"/>
              </p:ext>
            </p:extLst>
          </p:nvPr>
        </p:nvGraphicFramePr>
        <p:xfrm>
          <a:off x="1609023" y="2168439"/>
          <a:ext cx="4221163" cy="3197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4" name="Graph" r:id="rId3" imgW="1222310" imgH="933061" progId="Origin50.Graph">
                  <p:embed/>
                </p:oleObj>
              </mc:Choice>
              <mc:Fallback>
                <p:oleObj name="Graph" r:id="rId3" imgW="1222310" imgH="933061" progId="Origin50.Graph">
                  <p:embed/>
                  <p:pic>
                    <p:nvPicPr>
                      <p:cNvPr id="8199" name="Объект 2">
                        <a:extLst>
                          <a:ext uri="{FF2B5EF4-FFF2-40B4-BE49-F238E27FC236}">
                            <a16:creationId xmlns:a16="http://schemas.microsoft.com/office/drawing/2014/main" id="{883F59DA-0AA7-4D15-9300-D90F89426CC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9023" y="2168439"/>
                        <a:ext cx="4221163" cy="3197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Объект 4">
            <a:extLst>
              <a:ext uri="{FF2B5EF4-FFF2-40B4-BE49-F238E27FC236}">
                <a16:creationId xmlns:a16="http://schemas.microsoft.com/office/drawing/2014/main" id="{B1DC764A-8A93-4315-8DD7-E65402A7FC4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90669386"/>
              </p:ext>
            </p:extLst>
          </p:nvPr>
        </p:nvGraphicFramePr>
        <p:xfrm>
          <a:off x="6377873" y="1976928"/>
          <a:ext cx="4283075" cy="3260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5" name="Graph" r:id="rId5" imgW="1222310" imgH="933061" progId="Origin50.Graph">
                  <p:embed/>
                </p:oleObj>
              </mc:Choice>
              <mc:Fallback>
                <p:oleObj name="Graph" r:id="rId5" imgW="1222310" imgH="933061" progId="Origin50.Graph">
                  <p:embed/>
                  <p:pic>
                    <p:nvPicPr>
                      <p:cNvPr id="8200" name="Объект 4">
                        <a:extLst>
                          <a:ext uri="{FF2B5EF4-FFF2-40B4-BE49-F238E27FC236}">
                            <a16:creationId xmlns:a16="http://schemas.microsoft.com/office/drawing/2014/main" id="{6D07C9E1-8802-4002-A8FF-239C14D96EA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77873" y="1976928"/>
                        <a:ext cx="4283075" cy="3260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99610E51-3F23-4608-B5EC-FFBD55AC627D}"/>
              </a:ext>
            </a:extLst>
          </p:cNvPr>
          <p:cNvSpPr txBox="1"/>
          <p:nvPr/>
        </p:nvSpPr>
        <p:spPr>
          <a:xfrm>
            <a:off x="1011936" y="982972"/>
            <a:ext cx="1016812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297363">
              <a:spcBef>
                <a:spcPct val="20000"/>
              </a:spcBef>
              <a:tabLst>
                <a:tab pos="16222663" algn="l"/>
                <a:tab pos="26822400" algn="l"/>
              </a:tabLst>
            </a:pPr>
            <a:r>
              <a:rPr lang="en-US" altLang="ru-RU" sz="2400" b="1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Photoluminescence and photovoltage spectroscopy</a:t>
            </a:r>
          </a:p>
        </p:txBody>
      </p:sp>
    </p:spTree>
    <p:extLst>
      <p:ext uri="{BB962C8B-B14F-4D97-AF65-F5344CB8AC3E}">
        <p14:creationId xmlns:p14="http://schemas.microsoft.com/office/powerpoint/2010/main" val="40447183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B2321992-52A4-40AF-924D-C51DDB885B68}"/>
              </a:ext>
            </a:extLst>
          </p:cNvPr>
          <p:cNvSpPr/>
          <p:nvPr/>
        </p:nvSpPr>
        <p:spPr>
          <a:xfrm>
            <a:off x="-326796" y="6534074"/>
            <a:ext cx="8235884" cy="3899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kern="100" dirty="0">
                <a:solidFill>
                  <a:srgbClr val="000000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Arial Rounded MT Bold" panose="020F07040305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1st Workshop</a:t>
            </a:r>
            <a:r>
              <a:rPr lang="uk-UA" kern="100" dirty="0">
                <a:solidFill>
                  <a:srgbClr val="000000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Arial Rounded MT Bold" panose="020F07040305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b="1" kern="100" dirty="0">
                <a:solidFill>
                  <a:srgbClr val="000000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Arial Rounded MT Bold" panose="020F07040305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Green Energy Technologies for the Future</a:t>
            </a:r>
            <a:endParaRPr lang="en-US" sz="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5" name="Группа 60">
            <a:extLst>
              <a:ext uri="{FF2B5EF4-FFF2-40B4-BE49-F238E27FC236}">
                <a16:creationId xmlns:a16="http://schemas.microsoft.com/office/drawing/2014/main" id="{1BA9EC8B-9C07-4B12-8321-7F74FAB3DDBC}"/>
              </a:ext>
            </a:extLst>
          </p:cNvPr>
          <p:cNvGrpSpPr>
            <a:grpSpLocks/>
          </p:cNvGrpSpPr>
          <p:nvPr/>
        </p:nvGrpSpPr>
        <p:grpSpPr bwMode="auto">
          <a:xfrm>
            <a:off x="6572553" y="2033252"/>
            <a:ext cx="4607510" cy="3293615"/>
            <a:chOff x="1706562" y="22268772"/>
            <a:chExt cx="14319251" cy="9206592"/>
          </a:xfrm>
        </p:grpSpPr>
        <p:sp>
          <p:nvSpPr>
            <p:cNvPr id="6" name="Куб 5">
              <a:extLst>
                <a:ext uri="{FF2B5EF4-FFF2-40B4-BE49-F238E27FC236}">
                  <a16:creationId xmlns:a16="http://schemas.microsoft.com/office/drawing/2014/main" id="{32494A5E-2B55-49DA-A72D-54E2BBF9C591}"/>
                </a:ext>
              </a:extLst>
            </p:cNvPr>
            <p:cNvSpPr/>
            <p:nvPr/>
          </p:nvSpPr>
          <p:spPr>
            <a:xfrm>
              <a:off x="3134881" y="24830975"/>
              <a:ext cx="11430152" cy="3643160"/>
            </a:xfrm>
            <a:prstGeom prst="cube">
              <a:avLst>
                <a:gd name="adj" fmla="val 7509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uk-UA"/>
            </a:p>
          </p:txBody>
        </p:sp>
        <p:cxnSp>
          <p:nvCxnSpPr>
            <p:cNvPr id="7" name="Прямая соединительная линия 177">
              <a:extLst>
                <a:ext uri="{FF2B5EF4-FFF2-40B4-BE49-F238E27FC236}">
                  <a16:creationId xmlns:a16="http://schemas.microsoft.com/office/drawing/2014/main" id="{FE123408-9AE8-4666-BC23-24D49FFB36D2}"/>
                </a:ext>
              </a:extLst>
            </p:cNvPr>
            <p:cNvCxnSpPr/>
            <p:nvPr/>
          </p:nvCxnSpPr>
          <p:spPr>
            <a:xfrm rot="16200000" flipH="1">
              <a:off x="-579769" y="28189041"/>
              <a:ext cx="4644800" cy="72137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Прямая соединительная линия 179">
              <a:extLst>
                <a:ext uri="{FF2B5EF4-FFF2-40B4-BE49-F238E27FC236}">
                  <a16:creationId xmlns:a16="http://schemas.microsoft.com/office/drawing/2014/main" id="{034D6316-AEA7-445F-BE05-7A7E38DE4433}"/>
                </a:ext>
              </a:extLst>
            </p:cNvPr>
            <p:cNvCxnSpPr/>
            <p:nvPr/>
          </p:nvCxnSpPr>
          <p:spPr>
            <a:xfrm>
              <a:off x="1778700" y="30569645"/>
              <a:ext cx="4142484" cy="0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Овал 8">
              <a:extLst>
                <a:ext uri="{FF2B5EF4-FFF2-40B4-BE49-F238E27FC236}">
                  <a16:creationId xmlns:a16="http://schemas.microsoft.com/office/drawing/2014/main" id="{738B7538-A6F0-41B1-BA3E-A8229BB096DD}"/>
                </a:ext>
              </a:extLst>
            </p:cNvPr>
            <p:cNvSpPr/>
            <p:nvPr/>
          </p:nvSpPr>
          <p:spPr>
            <a:xfrm>
              <a:off x="5921184" y="29761693"/>
              <a:ext cx="1572593" cy="164172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uk-UA"/>
            </a:p>
          </p:txBody>
        </p:sp>
        <p:cxnSp>
          <p:nvCxnSpPr>
            <p:cNvPr id="10" name="Прямая со стрелкой 182">
              <a:extLst>
                <a:ext uri="{FF2B5EF4-FFF2-40B4-BE49-F238E27FC236}">
                  <a16:creationId xmlns:a16="http://schemas.microsoft.com/office/drawing/2014/main" id="{596A76AC-5A7B-4E25-B0E0-382768E3EEC1}"/>
                </a:ext>
              </a:extLst>
            </p:cNvPr>
            <p:cNvCxnSpPr/>
            <p:nvPr/>
          </p:nvCxnSpPr>
          <p:spPr>
            <a:xfrm rot="5400000" flipH="1" flipV="1">
              <a:off x="5849744" y="29760997"/>
              <a:ext cx="1713670" cy="1715063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Прямая соединительная линия 184">
              <a:extLst>
                <a:ext uri="{FF2B5EF4-FFF2-40B4-BE49-F238E27FC236}">
                  <a16:creationId xmlns:a16="http://schemas.microsoft.com/office/drawing/2014/main" id="{40ABD9BF-1B7F-49DA-A812-01181D07836A}"/>
                </a:ext>
              </a:extLst>
            </p:cNvPr>
            <p:cNvCxnSpPr>
              <a:stCxn id="9" idx="6"/>
            </p:cNvCxnSpPr>
            <p:nvPr/>
          </p:nvCxnSpPr>
          <p:spPr>
            <a:xfrm>
              <a:off x="7493777" y="30580713"/>
              <a:ext cx="8532036" cy="36893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Прямая соединительная линия 186">
              <a:extLst>
                <a:ext uri="{FF2B5EF4-FFF2-40B4-BE49-F238E27FC236}">
                  <a16:creationId xmlns:a16="http://schemas.microsoft.com/office/drawing/2014/main" id="{FA1C4078-013A-4850-8A17-1020888E49C8}"/>
                </a:ext>
              </a:extLst>
            </p:cNvPr>
            <p:cNvCxnSpPr/>
            <p:nvPr/>
          </p:nvCxnSpPr>
          <p:spPr>
            <a:xfrm rot="16200000" flipH="1">
              <a:off x="13745500" y="28367950"/>
              <a:ext cx="4428976" cy="70334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Прямая соединительная линия 174">
              <a:extLst>
                <a:ext uri="{FF2B5EF4-FFF2-40B4-BE49-F238E27FC236}">
                  <a16:creationId xmlns:a16="http://schemas.microsoft.com/office/drawing/2014/main" id="{9DD26C97-654F-409A-89BD-E07300524F23}"/>
                </a:ext>
              </a:extLst>
            </p:cNvPr>
            <p:cNvCxnSpPr/>
            <p:nvPr/>
          </p:nvCxnSpPr>
          <p:spPr>
            <a:xfrm rot="10800000">
              <a:off x="1706563" y="25902710"/>
              <a:ext cx="2928774" cy="1845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Прямая соединительная линия 175">
              <a:extLst>
                <a:ext uri="{FF2B5EF4-FFF2-40B4-BE49-F238E27FC236}">
                  <a16:creationId xmlns:a16="http://schemas.microsoft.com/office/drawing/2014/main" id="{38CC0436-A12C-4FEC-A0EF-5BD8DE796F80}"/>
                </a:ext>
              </a:extLst>
            </p:cNvPr>
            <p:cNvCxnSpPr/>
            <p:nvPr/>
          </p:nvCxnSpPr>
          <p:spPr>
            <a:xfrm rot="10800000">
              <a:off x="12994244" y="26188629"/>
              <a:ext cx="2930576" cy="1844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Куб 14">
              <a:extLst>
                <a:ext uri="{FF2B5EF4-FFF2-40B4-BE49-F238E27FC236}">
                  <a16:creationId xmlns:a16="http://schemas.microsoft.com/office/drawing/2014/main" id="{59AA246B-B7DC-42C3-8170-5ADA1F2D1647}"/>
                </a:ext>
              </a:extLst>
            </p:cNvPr>
            <p:cNvSpPr/>
            <p:nvPr/>
          </p:nvSpPr>
          <p:spPr>
            <a:xfrm>
              <a:off x="4492866" y="24759034"/>
              <a:ext cx="8788124" cy="2787249"/>
            </a:xfrm>
            <a:prstGeom prst="cube">
              <a:avLst>
                <a:gd name="adj" fmla="val 96540"/>
              </a:avLst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uk-UA"/>
            </a:p>
          </p:txBody>
        </p:sp>
        <p:sp>
          <p:nvSpPr>
            <p:cNvPr id="16" name="Куб 15">
              <a:extLst>
                <a:ext uri="{FF2B5EF4-FFF2-40B4-BE49-F238E27FC236}">
                  <a16:creationId xmlns:a16="http://schemas.microsoft.com/office/drawing/2014/main" id="{0B1550F3-4C8C-4983-A33D-D0F1254B4C34}"/>
                </a:ext>
              </a:extLst>
            </p:cNvPr>
            <p:cNvSpPr/>
            <p:nvPr/>
          </p:nvSpPr>
          <p:spPr>
            <a:xfrm>
              <a:off x="10492884" y="24616997"/>
              <a:ext cx="4072149" cy="2929286"/>
            </a:xfrm>
            <a:prstGeom prst="cube">
              <a:avLst>
                <a:gd name="adj" fmla="val 93310"/>
              </a:avLst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uk-UA"/>
            </a:p>
          </p:txBody>
        </p:sp>
        <p:sp>
          <p:nvSpPr>
            <p:cNvPr id="17" name="Куб 16">
              <a:extLst>
                <a:ext uri="{FF2B5EF4-FFF2-40B4-BE49-F238E27FC236}">
                  <a16:creationId xmlns:a16="http://schemas.microsoft.com/office/drawing/2014/main" id="{02B45F39-8F24-420F-9172-4EAD854AE3EE}"/>
                </a:ext>
              </a:extLst>
            </p:cNvPr>
            <p:cNvSpPr/>
            <p:nvPr/>
          </p:nvSpPr>
          <p:spPr>
            <a:xfrm>
              <a:off x="3134881" y="24616997"/>
              <a:ext cx="4072149" cy="2929286"/>
            </a:xfrm>
            <a:prstGeom prst="cube">
              <a:avLst>
                <a:gd name="adj" fmla="val 93310"/>
              </a:avLst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uk-UA"/>
            </a:p>
          </p:txBody>
        </p:sp>
        <p:sp>
          <p:nvSpPr>
            <p:cNvPr id="18" name="TextBox 127">
              <a:extLst>
                <a:ext uri="{FF2B5EF4-FFF2-40B4-BE49-F238E27FC236}">
                  <a16:creationId xmlns:a16="http://schemas.microsoft.com/office/drawing/2014/main" id="{69F69243-3214-4C87-914E-E68C61B3AC5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73130" y="29249839"/>
              <a:ext cx="3111268" cy="6368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3313"/>
                </a:spcBef>
                <a:buFont typeface="Arial" panose="020B0604020202020204" pitchFamily="34" charset="0"/>
                <a:buChar char="•"/>
                <a:defRPr sz="9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1650"/>
                </a:spcBef>
                <a:buFont typeface="Arial" panose="020B0604020202020204" pitchFamily="34" charset="0"/>
                <a:buChar char="•"/>
                <a:defRPr sz="79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1650"/>
                </a:spcBef>
                <a:buFont typeface="Arial" panose="020B0604020202020204" pitchFamily="34" charset="0"/>
                <a:buChar char="•"/>
                <a:defRPr sz="6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1650"/>
                </a:spcBef>
                <a:buFont typeface="Arial" panose="020B0604020202020204" pitchFamily="34" charset="0"/>
                <a:buChar char="•"/>
                <a:defRPr sz="59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1650"/>
                </a:spcBef>
                <a:buFont typeface="Arial" panose="020B0604020202020204" pitchFamily="34" charset="0"/>
                <a:buChar char="•"/>
                <a:defRPr sz="59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3506788" eaLnBrk="0" fontAlgn="base" hangingPunct="0">
                <a:lnSpc>
                  <a:spcPct val="90000"/>
                </a:lnSpc>
                <a:spcBef>
                  <a:spcPts val="16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59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3506788" eaLnBrk="0" fontAlgn="base" hangingPunct="0">
                <a:lnSpc>
                  <a:spcPct val="90000"/>
                </a:lnSpc>
                <a:spcBef>
                  <a:spcPts val="16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59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3506788" eaLnBrk="0" fontAlgn="base" hangingPunct="0">
                <a:lnSpc>
                  <a:spcPct val="90000"/>
                </a:lnSpc>
                <a:spcBef>
                  <a:spcPts val="16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59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3506788" eaLnBrk="0" fontAlgn="base" hangingPunct="0">
                <a:lnSpc>
                  <a:spcPct val="90000"/>
                </a:lnSpc>
                <a:spcBef>
                  <a:spcPts val="16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59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just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GB" altLang="ru-RU" sz="1400" b="1" dirty="0">
                  <a:latin typeface="Arial" panose="020B0604020202020204" pitchFamily="34" charset="0"/>
                </a:rPr>
                <a:t>Analyzer</a:t>
              </a:r>
              <a:endParaRPr lang="ru-RU" altLang="ru-RU" sz="1400" b="1" dirty="0">
                <a:latin typeface="Arial" panose="020B0604020202020204" pitchFamily="34" charset="0"/>
              </a:endParaRPr>
            </a:p>
          </p:txBody>
        </p:sp>
        <p:sp>
          <p:nvSpPr>
            <p:cNvPr id="19" name="TextBox 127">
              <a:extLst>
                <a:ext uri="{FF2B5EF4-FFF2-40B4-BE49-F238E27FC236}">
                  <a16:creationId xmlns:a16="http://schemas.microsoft.com/office/drawing/2014/main" id="{9A6B54E1-E8C6-4D28-8DD4-37DFA3FBF8B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422434" y="28759995"/>
              <a:ext cx="3500462" cy="6368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3313"/>
                </a:spcBef>
                <a:buFont typeface="Arial" panose="020B0604020202020204" pitchFamily="34" charset="0"/>
                <a:buChar char="•"/>
                <a:defRPr sz="9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1650"/>
                </a:spcBef>
                <a:buFont typeface="Arial" panose="020B0604020202020204" pitchFamily="34" charset="0"/>
                <a:buChar char="•"/>
                <a:defRPr sz="79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1650"/>
                </a:spcBef>
                <a:buFont typeface="Arial" panose="020B0604020202020204" pitchFamily="34" charset="0"/>
                <a:buChar char="•"/>
                <a:defRPr sz="6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1650"/>
                </a:spcBef>
                <a:buFont typeface="Arial" panose="020B0604020202020204" pitchFamily="34" charset="0"/>
                <a:buChar char="•"/>
                <a:defRPr sz="59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1650"/>
                </a:spcBef>
                <a:buFont typeface="Arial" panose="020B0604020202020204" pitchFamily="34" charset="0"/>
                <a:buChar char="•"/>
                <a:defRPr sz="59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3506788" eaLnBrk="0" fontAlgn="base" hangingPunct="0">
                <a:lnSpc>
                  <a:spcPct val="90000"/>
                </a:lnSpc>
                <a:spcBef>
                  <a:spcPts val="16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59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3506788" eaLnBrk="0" fontAlgn="base" hangingPunct="0">
                <a:lnSpc>
                  <a:spcPct val="90000"/>
                </a:lnSpc>
                <a:spcBef>
                  <a:spcPts val="16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59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3506788" eaLnBrk="0" fontAlgn="base" hangingPunct="0">
                <a:lnSpc>
                  <a:spcPct val="90000"/>
                </a:lnSpc>
                <a:spcBef>
                  <a:spcPts val="16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59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3506788" eaLnBrk="0" fontAlgn="base" hangingPunct="0">
                <a:lnSpc>
                  <a:spcPct val="90000"/>
                </a:lnSpc>
                <a:spcBef>
                  <a:spcPts val="16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59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just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GB" altLang="ru-RU" sz="1400" b="1" dirty="0">
                  <a:latin typeface="Arial" panose="020B0604020202020204" pitchFamily="34" charset="0"/>
                </a:rPr>
                <a:t>Substrate</a:t>
              </a:r>
              <a:endParaRPr lang="ru-RU" altLang="ru-RU" sz="1400" b="1" dirty="0">
                <a:latin typeface="Arial" panose="020B0604020202020204" pitchFamily="34" charset="0"/>
              </a:endParaRPr>
            </a:p>
          </p:txBody>
        </p:sp>
        <p:sp>
          <p:nvSpPr>
            <p:cNvPr id="20" name="TextBox 127">
              <a:extLst>
                <a:ext uri="{FF2B5EF4-FFF2-40B4-BE49-F238E27FC236}">
                  <a16:creationId xmlns:a16="http://schemas.microsoft.com/office/drawing/2014/main" id="{2FD7D46B-549F-4455-9FD6-C5B20971779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351260" y="23098941"/>
              <a:ext cx="3500462" cy="6368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3313"/>
                </a:spcBef>
                <a:buFont typeface="Arial" panose="020B0604020202020204" pitchFamily="34" charset="0"/>
                <a:buChar char="•"/>
                <a:defRPr sz="9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1650"/>
                </a:spcBef>
                <a:buFont typeface="Arial" panose="020B0604020202020204" pitchFamily="34" charset="0"/>
                <a:buChar char="•"/>
                <a:defRPr sz="79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1650"/>
                </a:spcBef>
                <a:buFont typeface="Arial" panose="020B0604020202020204" pitchFamily="34" charset="0"/>
                <a:buChar char="•"/>
                <a:defRPr sz="6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1650"/>
                </a:spcBef>
                <a:buFont typeface="Arial" panose="020B0604020202020204" pitchFamily="34" charset="0"/>
                <a:buChar char="•"/>
                <a:defRPr sz="59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1650"/>
                </a:spcBef>
                <a:buFont typeface="Arial" panose="020B0604020202020204" pitchFamily="34" charset="0"/>
                <a:buChar char="•"/>
                <a:defRPr sz="59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3506788" eaLnBrk="0" fontAlgn="base" hangingPunct="0">
                <a:lnSpc>
                  <a:spcPct val="90000"/>
                </a:lnSpc>
                <a:spcBef>
                  <a:spcPts val="16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59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3506788" eaLnBrk="0" fontAlgn="base" hangingPunct="0">
                <a:lnSpc>
                  <a:spcPct val="90000"/>
                </a:lnSpc>
                <a:spcBef>
                  <a:spcPts val="16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59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3506788" eaLnBrk="0" fontAlgn="base" hangingPunct="0">
                <a:lnSpc>
                  <a:spcPct val="90000"/>
                </a:lnSpc>
                <a:spcBef>
                  <a:spcPts val="16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59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3506788" eaLnBrk="0" fontAlgn="base" hangingPunct="0">
                <a:lnSpc>
                  <a:spcPct val="90000"/>
                </a:lnSpc>
                <a:spcBef>
                  <a:spcPts val="16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59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just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GB" altLang="ru-RU" sz="1400" b="1" dirty="0">
                  <a:latin typeface="Arial" panose="020B0604020202020204" pitchFamily="34" charset="0"/>
                </a:rPr>
                <a:t>Epitaxial layers</a:t>
              </a:r>
              <a:endParaRPr lang="ru-RU" altLang="ru-RU" sz="1400" b="1" dirty="0">
                <a:latin typeface="Arial" panose="020B0604020202020204" pitchFamily="34" charset="0"/>
              </a:endParaRPr>
            </a:p>
          </p:txBody>
        </p:sp>
        <p:sp>
          <p:nvSpPr>
            <p:cNvPr id="21" name="Стрелка вниз 187">
              <a:extLst>
                <a:ext uri="{FF2B5EF4-FFF2-40B4-BE49-F238E27FC236}">
                  <a16:creationId xmlns:a16="http://schemas.microsoft.com/office/drawing/2014/main" id="{19792494-1545-40DA-A84A-F31E3FE9FD43}"/>
                </a:ext>
              </a:extLst>
            </p:cNvPr>
            <p:cNvSpPr/>
            <p:nvPr/>
          </p:nvSpPr>
          <p:spPr>
            <a:xfrm>
              <a:off x="8494681" y="22401586"/>
              <a:ext cx="1428318" cy="3787043"/>
            </a:xfrm>
            <a:prstGeom prst="downArrow">
              <a:avLst/>
            </a:prstGeom>
            <a:solidFill>
              <a:srgbClr val="00A2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uk-UA"/>
            </a:p>
          </p:txBody>
        </p:sp>
        <p:sp>
          <p:nvSpPr>
            <p:cNvPr id="22" name="TextBox 127">
              <a:extLst>
                <a:ext uri="{FF2B5EF4-FFF2-40B4-BE49-F238E27FC236}">
                  <a16:creationId xmlns:a16="http://schemas.microsoft.com/office/drawing/2014/main" id="{E4FDE53C-620D-4306-B597-572CF0CCE6F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60060" y="22268772"/>
              <a:ext cx="5493917" cy="6368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3313"/>
                </a:spcBef>
                <a:buFont typeface="Arial" panose="020B0604020202020204" pitchFamily="34" charset="0"/>
                <a:buChar char="•"/>
                <a:defRPr sz="9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1650"/>
                </a:spcBef>
                <a:buFont typeface="Arial" panose="020B0604020202020204" pitchFamily="34" charset="0"/>
                <a:buChar char="•"/>
                <a:defRPr sz="79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1650"/>
                </a:spcBef>
                <a:buFont typeface="Arial" panose="020B0604020202020204" pitchFamily="34" charset="0"/>
                <a:buChar char="•"/>
                <a:defRPr sz="6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1650"/>
                </a:spcBef>
                <a:buFont typeface="Arial" panose="020B0604020202020204" pitchFamily="34" charset="0"/>
                <a:buChar char="•"/>
                <a:defRPr sz="59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1650"/>
                </a:spcBef>
                <a:buFont typeface="Arial" panose="020B0604020202020204" pitchFamily="34" charset="0"/>
                <a:buChar char="•"/>
                <a:defRPr sz="59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3506788" eaLnBrk="0" fontAlgn="base" hangingPunct="0">
                <a:lnSpc>
                  <a:spcPct val="90000"/>
                </a:lnSpc>
                <a:spcBef>
                  <a:spcPts val="16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59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3506788" eaLnBrk="0" fontAlgn="base" hangingPunct="0">
                <a:lnSpc>
                  <a:spcPct val="90000"/>
                </a:lnSpc>
                <a:spcBef>
                  <a:spcPts val="16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59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3506788" eaLnBrk="0" fontAlgn="base" hangingPunct="0">
                <a:lnSpc>
                  <a:spcPct val="90000"/>
                </a:lnSpc>
                <a:spcBef>
                  <a:spcPts val="16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59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3506788" eaLnBrk="0" fontAlgn="base" hangingPunct="0">
                <a:lnSpc>
                  <a:spcPct val="90000"/>
                </a:lnSpc>
                <a:spcBef>
                  <a:spcPts val="16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59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just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GB" altLang="ru-RU" sz="1400" b="1" dirty="0">
                  <a:latin typeface="Arial" panose="020B0604020202020204" pitchFamily="34" charset="0"/>
                </a:rPr>
                <a:t>Photoexcitation</a:t>
              </a:r>
              <a:endParaRPr lang="ru-RU" altLang="ru-RU" sz="1400" b="1" dirty="0">
                <a:latin typeface="Arial" panose="020B0604020202020204" pitchFamily="34" charset="0"/>
              </a:endParaRPr>
            </a:p>
          </p:txBody>
        </p:sp>
      </p:grpSp>
      <p:sp>
        <p:nvSpPr>
          <p:cNvPr id="23" name="Rectangle 2">
            <a:extLst>
              <a:ext uri="{FF2B5EF4-FFF2-40B4-BE49-F238E27FC236}">
                <a16:creationId xmlns:a16="http://schemas.microsoft.com/office/drawing/2014/main" id="{B2863688-A70A-45A4-8015-D702DBFA0A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uk-UA"/>
          </a:p>
        </p:txBody>
      </p:sp>
      <p:graphicFrame>
        <p:nvGraphicFramePr>
          <p:cNvPr id="24" name="Об'єкт 43">
            <a:extLst>
              <a:ext uri="{FF2B5EF4-FFF2-40B4-BE49-F238E27FC236}">
                <a16:creationId xmlns:a16="http://schemas.microsoft.com/office/drawing/2014/main" id="{0F90A5E6-E804-47BA-A131-A297A111834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52540329"/>
              </p:ext>
            </p:extLst>
          </p:nvPr>
        </p:nvGraphicFramePr>
        <p:xfrm>
          <a:off x="315913" y="1853887"/>
          <a:ext cx="5365750" cy="4044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8" name="Graph" r:id="rId3" imgW="1224000" imgH="935640" progId="Origin95.Graph">
                  <p:embed/>
                </p:oleObj>
              </mc:Choice>
              <mc:Fallback>
                <p:oleObj name="Graph" r:id="rId3" imgW="1224000" imgH="935640" progId="Origin95.Graph">
                  <p:embed/>
                  <p:pic>
                    <p:nvPicPr>
                      <p:cNvPr id="44" name="Об'єкт 43">
                        <a:extLst>
                          <a:ext uri="{FF2B5EF4-FFF2-40B4-BE49-F238E27FC236}">
                            <a16:creationId xmlns:a16="http://schemas.microsoft.com/office/drawing/2014/main" id="{3509D2C1-28D1-404D-982B-B65D724D75D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5913" y="1853887"/>
                        <a:ext cx="5365750" cy="404495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DA71E448-3BFF-42EF-9A30-63DCDDE76ACD}"/>
              </a:ext>
            </a:extLst>
          </p:cNvPr>
          <p:cNvSpPr txBox="1"/>
          <p:nvPr/>
        </p:nvSpPr>
        <p:spPr>
          <a:xfrm>
            <a:off x="979439" y="756143"/>
            <a:ext cx="1016812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297363">
              <a:spcBef>
                <a:spcPct val="20000"/>
              </a:spcBef>
              <a:tabLst>
                <a:tab pos="16222663" algn="l"/>
                <a:tab pos="26822400" algn="l"/>
              </a:tabLst>
            </a:pPr>
            <a:r>
              <a:rPr lang="en-US" altLang="ru-RU" sz="2400" b="1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Photoconductivity spectroscopy</a:t>
            </a:r>
          </a:p>
        </p:txBody>
      </p:sp>
    </p:spTree>
    <p:extLst>
      <p:ext uri="{BB962C8B-B14F-4D97-AF65-F5344CB8AC3E}">
        <p14:creationId xmlns:p14="http://schemas.microsoft.com/office/powerpoint/2010/main" val="41496048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B2321992-52A4-40AF-924D-C51DDB885B68}"/>
              </a:ext>
            </a:extLst>
          </p:cNvPr>
          <p:cNvSpPr/>
          <p:nvPr/>
        </p:nvSpPr>
        <p:spPr>
          <a:xfrm>
            <a:off x="-326796" y="6534074"/>
            <a:ext cx="8235884" cy="3899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kern="100" dirty="0">
                <a:solidFill>
                  <a:srgbClr val="000000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Arial Rounded MT Bold" panose="020F07040305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1st Workshop</a:t>
            </a:r>
            <a:r>
              <a:rPr lang="uk-UA" kern="100" dirty="0">
                <a:solidFill>
                  <a:srgbClr val="000000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Arial Rounded MT Bold" panose="020F07040305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b="1" kern="100" dirty="0">
                <a:solidFill>
                  <a:srgbClr val="000000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Arial Rounded MT Bold" panose="020F07040305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Green Energy Technologies for the Future</a:t>
            </a:r>
            <a:endParaRPr lang="en-US" sz="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52BDE95-7F90-4BAC-B75E-892B6F5E25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922" y="1126369"/>
            <a:ext cx="9660433" cy="479458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B402ADF-9B78-4F26-84E2-94EEFA70B03D}"/>
              </a:ext>
            </a:extLst>
          </p:cNvPr>
          <p:cNvSpPr txBox="1"/>
          <p:nvPr/>
        </p:nvSpPr>
        <p:spPr>
          <a:xfrm>
            <a:off x="1011936" y="520983"/>
            <a:ext cx="1016812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297363">
              <a:spcBef>
                <a:spcPct val="20000"/>
              </a:spcBef>
              <a:tabLst>
                <a:tab pos="16222663" algn="l"/>
                <a:tab pos="26822400" algn="l"/>
              </a:tabLst>
            </a:pPr>
            <a:r>
              <a:rPr lang="en-US" altLang="ru-RU" sz="2400" b="1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Photoconductivity transients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D098FCA-AA4C-462E-8A23-1A65E1794DB2}"/>
              </a:ext>
            </a:extLst>
          </p:cNvPr>
          <p:cNvSpPr txBox="1"/>
          <p:nvPr/>
        </p:nvSpPr>
        <p:spPr>
          <a:xfrm>
            <a:off x="480308" y="528338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Life-time of photogenerated electron hole pairs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8892771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309</TotalTime>
  <Words>549</Words>
  <Application>Microsoft Office PowerPoint</Application>
  <PresentationFormat>Широкоэкранный</PresentationFormat>
  <Paragraphs>120</Paragraphs>
  <Slides>13</Slides>
  <Notes>0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22" baseType="lpstr">
      <vt:lpstr>Arial</vt:lpstr>
      <vt:lpstr>Arial Rounded MT Bold</vt:lpstr>
      <vt:lpstr>Calibri</vt:lpstr>
      <vt:lpstr>Calibri Light</vt:lpstr>
      <vt:lpstr>Times New Roman</vt:lpstr>
      <vt:lpstr>Verdana</vt:lpstr>
      <vt:lpstr>Wingdings</vt:lpstr>
      <vt:lpstr>Тема Office</vt:lpstr>
      <vt:lpstr>Graph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ROOM235-1</dc:creator>
  <cp:lastModifiedBy>Serhiy Kondratenko</cp:lastModifiedBy>
  <cp:revision>20</cp:revision>
  <dcterms:created xsi:type="dcterms:W3CDTF">2023-02-21T09:57:02Z</dcterms:created>
  <dcterms:modified xsi:type="dcterms:W3CDTF">2023-09-15T12:44:22Z</dcterms:modified>
</cp:coreProperties>
</file>